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60" r:id="rId2"/>
  </p:sldMasterIdLst>
  <p:notesMasterIdLst>
    <p:notesMasterId r:id="rId19"/>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hPO5LYrTGiYXy2tohl7sWpcGO1g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0486881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8" name="Google Shape;9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Explain that this assembly is to introduce miMove and to make sure all students know what the app is, why your school is going to use it and what they have to do to start using it</a:t>
            </a:r>
            <a:endParaRPr/>
          </a:p>
        </p:txBody>
      </p:sp>
      <p:sp>
        <p:nvSpPr>
          <p:cNvPr id="99" name="Google Shape;9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13950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Google Shape;10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Physical activity can help us flourish in many ways. People usually think about the benefits to our mental and physical health – it reduces the risk of illnesses, helps us stay calm and not be stressed etc. However, people take part in different types of physical activity for lots of reasons for example, some people just love it, some find it brings excitement, wonder and a huge feel-good factor to their lives. Some people love meeting challenges and some really enjoy competing, For some it brings structure knowing that every Tuesday evening they go to Karate class, for example. There are lots of social benefits with many people making friends through physical activity. But whatever the reason you chose, we want physical activity to make your life better and to help you we have opened a miMove account for each of you.</a:t>
            </a:r>
            <a:endParaRPr/>
          </a:p>
        </p:txBody>
      </p:sp>
      <p:sp>
        <p:nvSpPr>
          <p:cNvPr id="106" name="Google Shape;106;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extLst>
      <p:ext uri="{BB962C8B-B14F-4D97-AF65-F5344CB8AC3E}">
        <p14:creationId xmlns:p14="http://schemas.microsoft.com/office/powerpoint/2010/main" val="274425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 name="Google Shape;115;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extLst>
      <p:ext uri="{BB962C8B-B14F-4D97-AF65-F5344CB8AC3E}">
        <p14:creationId xmlns:p14="http://schemas.microsoft.com/office/powerpoint/2010/main" val="2242192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We believe that all activity is good activity. Some people are into sport and some are not and that’s fine. Whatever you do, log it. If you go swimming with your friends, walking with family, skateboarding, bike riding, frisbee throwing, free running, or dancing...miMove it. </a:t>
            </a:r>
            <a:endParaRPr/>
          </a:p>
          <a:p>
            <a:pPr marL="0" lvl="0" indent="0" algn="l" rtl="0">
              <a:spcBef>
                <a:spcPts val="0"/>
              </a:spcBef>
              <a:spcAft>
                <a:spcPts val="0"/>
              </a:spcAft>
              <a:buNone/>
            </a:pPr>
            <a:endParaRPr/>
          </a:p>
        </p:txBody>
      </p:sp>
      <p:sp>
        <p:nvSpPr>
          <p:cNvPr id="136" name="Google Shape;136;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extLst>
      <p:ext uri="{BB962C8B-B14F-4D97-AF65-F5344CB8AC3E}">
        <p14:creationId xmlns:p14="http://schemas.microsoft.com/office/powerpoint/2010/main" val="2759120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Why should we use miMove?</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We want all our students to develop a PA habit</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We want to SUPPORT YOU and to use the data to be able to do a better job.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The goal of P.E. is to ensure that all young people have what is needed to be able to be physically active. The best evidence for this is to see your levels of physical activity. It’s a little like the English department asking you to keep a reading log.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We want to celebrate those who are active and support you in staying active.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We will get very excited about those of you who become more active and we will work hard to help you stay active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If you are not active, we need to know what we can do to help you.</a:t>
            </a:r>
            <a:endParaRPr/>
          </a:p>
        </p:txBody>
      </p:sp>
      <p:sp>
        <p:nvSpPr>
          <p:cNvPr id="147" name="Google Shape;14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1225270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We want to be able to celebrate your efforts. We want to celebrate those who are active and support you in staying active.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We will get very excited about those of you who become more active and we will work hard to help you stay active. We will work hard to support those of you that have challenges to overcome in order to take part in regular physical activity.</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If you are not active we need to know how we can support you.</a:t>
            </a:r>
            <a:endParaRPr/>
          </a:p>
          <a:p>
            <a:pPr marL="0" lvl="0" indent="0" algn="l" rtl="0">
              <a:spcBef>
                <a:spcPts val="0"/>
              </a:spcBef>
              <a:spcAft>
                <a:spcPts val="0"/>
              </a:spcAft>
              <a:buNone/>
            </a:pPr>
            <a:endParaRPr/>
          </a:p>
        </p:txBody>
      </p:sp>
      <p:sp>
        <p:nvSpPr>
          <p:cNvPr id="158" name="Google Shape;158;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5749067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lt1"/>
                </a:solidFill>
                <a:latin typeface="Calibri"/>
                <a:ea typeface="Calibri"/>
                <a:cs typeface="Calibri"/>
                <a:sym typeface="Calibri"/>
              </a:rPr>
              <a:t>Who will have access to your account?</a:t>
            </a:r>
            <a:endParaRPr/>
          </a:p>
          <a:p>
            <a:pPr marL="0" lvl="0" indent="0" algn="l" rtl="0">
              <a:spcBef>
                <a:spcPts val="0"/>
              </a:spcBef>
              <a:spcAft>
                <a:spcPts val="0"/>
              </a:spcAft>
              <a:buNone/>
            </a:pPr>
            <a:r>
              <a:rPr lang="en-US" sz="1200">
                <a:solidFill>
                  <a:schemeClr val="lt1"/>
                </a:solidFill>
                <a:latin typeface="Calibri"/>
                <a:ea typeface="Calibri"/>
                <a:cs typeface="Calibri"/>
                <a:sym typeface="Calibri"/>
              </a:rPr>
              <a:t>Designated teachers</a:t>
            </a:r>
            <a:endParaRPr/>
          </a:p>
          <a:p>
            <a:pPr marL="0" lvl="0" indent="0" algn="l" rtl="0">
              <a:spcBef>
                <a:spcPts val="0"/>
              </a:spcBef>
              <a:spcAft>
                <a:spcPts val="0"/>
              </a:spcAft>
              <a:buNone/>
            </a:pPr>
            <a:r>
              <a:rPr lang="en-US" sz="1200">
                <a:solidFill>
                  <a:schemeClr val="lt1"/>
                </a:solidFill>
                <a:latin typeface="Calibri"/>
                <a:ea typeface="Calibri"/>
                <a:cs typeface="Calibri"/>
                <a:sym typeface="Calibri"/>
              </a:rPr>
              <a:t>Your parents if they download the app. We will look at and discuss your activity data at parents evening. </a:t>
            </a:r>
            <a:endParaRPr/>
          </a:p>
          <a:p>
            <a:pPr marL="0" lvl="0" indent="0" algn="l" rtl="0">
              <a:spcBef>
                <a:spcPts val="0"/>
              </a:spcBef>
              <a:spcAft>
                <a:spcPts val="0"/>
              </a:spcAft>
              <a:buNone/>
            </a:pPr>
            <a:r>
              <a:rPr lang="en-US" sz="1200">
                <a:solidFill>
                  <a:schemeClr val="lt1"/>
                </a:solidFill>
                <a:latin typeface="Calibri"/>
                <a:ea typeface="Calibri"/>
                <a:cs typeface="Calibri"/>
                <a:sym typeface="Calibri"/>
              </a:rPr>
              <a:t>Other students will not see your data.</a:t>
            </a:r>
            <a:endParaRPr/>
          </a:p>
          <a:p>
            <a:pPr marL="0" lvl="0" indent="0" algn="l" rtl="0">
              <a:spcBef>
                <a:spcPts val="0"/>
              </a:spcBef>
              <a:spcAft>
                <a:spcPts val="0"/>
              </a:spcAft>
              <a:buNone/>
            </a:pPr>
            <a:endParaRPr/>
          </a:p>
        </p:txBody>
      </p:sp>
      <p:sp>
        <p:nvSpPr>
          <p:cNvPr id="169" name="Google Shape;169;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3976546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miMove will not be used to judge you. We will not make league tables. There will be no forced activity.</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Not a competition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Not a reward scheme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THEREFORE there is no reason to be dishonest about your activity. If anything you’ll feel silly when it comes to light. Integrity is important. More important to be honest than active (but it’s great to be both)</a:t>
            </a:r>
            <a:endParaRPr/>
          </a:p>
          <a:p>
            <a:pPr marL="0" lvl="0" indent="0" algn="l" rtl="0">
              <a:spcBef>
                <a:spcPts val="0"/>
              </a:spcBef>
              <a:spcAft>
                <a:spcPts val="0"/>
              </a:spcAft>
              <a:buNone/>
            </a:pPr>
            <a:endParaRPr/>
          </a:p>
        </p:txBody>
      </p:sp>
      <p:sp>
        <p:nvSpPr>
          <p:cNvPr id="179" name="Google Shape;179;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862145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We will tell your parents about the app by email/letter/meeting</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Download the app on mobile device (phone or tablet) not laptop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We will issue you with a username and password. You will be asked to</a:t>
            </a:r>
            <a:r>
              <a:rPr lang="en-US" sz="1200" i="1">
                <a:solidFill>
                  <a:schemeClr val="dk1"/>
                </a:solidFill>
                <a:latin typeface="Calibri"/>
                <a:ea typeface="Calibri"/>
                <a:cs typeface="Calibri"/>
                <a:sym typeface="Calibri"/>
              </a:rPr>
              <a:t> change </a:t>
            </a:r>
            <a:r>
              <a:rPr lang="en-US" sz="1200">
                <a:solidFill>
                  <a:schemeClr val="dk1"/>
                </a:solidFill>
                <a:latin typeface="Calibri"/>
                <a:ea typeface="Calibri"/>
                <a:cs typeface="Calibri"/>
                <a:sym typeface="Calibri"/>
              </a:rPr>
              <a:t>your password the first time you log in. WE DO NOT HAVE ACCESS TO YOUR NEW PASSWORD SO DON’T FORGET IT.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You only need to enter username and password the first time you log in.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You need to: Download and log in before [insert date]</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Your parent(s)/careers will be notified and we will suggest they download the app to access your account too.</a:t>
            </a:r>
            <a:endParaRPr/>
          </a:p>
          <a:p>
            <a:pPr marL="0" lvl="0" indent="0" algn="l" rtl="0">
              <a:spcBef>
                <a:spcPts val="0"/>
              </a:spcBef>
              <a:spcAft>
                <a:spcPts val="0"/>
              </a:spcAft>
              <a:buNone/>
            </a:pPr>
            <a:endParaRPr/>
          </a:p>
        </p:txBody>
      </p:sp>
      <p:sp>
        <p:nvSpPr>
          <p:cNvPr id="213" name="Google Shape;213;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extLst>
      <p:ext uri="{BB962C8B-B14F-4D97-AF65-F5344CB8AC3E}">
        <p14:creationId xmlns:p14="http://schemas.microsoft.com/office/powerpoint/2010/main" val="628021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It is easy to use. </a:t>
            </a:r>
            <a:endParaRPr/>
          </a:p>
          <a:p>
            <a:pPr marL="0" lvl="0" indent="0" algn="l" rtl="0">
              <a:spcBef>
                <a:spcPts val="0"/>
              </a:spcBef>
              <a:spcAft>
                <a:spcPts val="0"/>
              </a:spcAft>
              <a:buNone/>
            </a:pPr>
            <a:r>
              <a:rPr lang="en-US" sz="1200">
                <a:solidFill>
                  <a:schemeClr val="dk1"/>
                </a:solidFill>
                <a:latin typeface="Calibri"/>
                <a:ea typeface="Calibri"/>
                <a:cs typeface="Calibri"/>
                <a:sym typeface="Calibri"/>
              </a:rPr>
              <a:t>Logging activity takes a few seconds. </a:t>
            </a:r>
            <a:endParaRPr/>
          </a:p>
          <a:p>
            <a:pPr marL="0" lvl="0" indent="0" algn="l" rtl="0">
              <a:spcBef>
                <a:spcPts val="0"/>
              </a:spcBef>
              <a:spcAft>
                <a:spcPts val="0"/>
              </a:spcAft>
              <a:buNone/>
            </a:pPr>
            <a:endParaRPr/>
          </a:p>
        </p:txBody>
      </p:sp>
      <p:sp>
        <p:nvSpPr>
          <p:cNvPr id="237" name="Google Shape;237;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107321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49889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19084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35181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37142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6" name="Google Shape;27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2163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6458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8"/>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0"/>
        <p:cNvGrpSpPr/>
        <p:nvPr/>
      </p:nvGrpSpPr>
      <p:grpSpPr>
        <a:xfrm>
          <a:off x="0" y="0"/>
          <a:ext cx="0" cy="0"/>
          <a:chOff x="0" y="0"/>
          <a:chExt cx="0" cy="0"/>
        </a:xfrm>
      </p:grpSpPr>
      <p:sp>
        <p:nvSpPr>
          <p:cNvPr id="91" name="Google Shape;91;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2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93" name="Google Shape;93;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84"/>
        <p:cNvGrpSpPr/>
        <p:nvPr/>
      </p:nvGrpSpPr>
      <p:grpSpPr>
        <a:xfrm>
          <a:off x="0" y="0"/>
          <a:ext cx="0" cy="0"/>
          <a:chOff x="0" y="0"/>
          <a:chExt cx="0" cy="0"/>
        </a:xfrm>
      </p:grpSpPr>
      <p:sp>
        <p:nvSpPr>
          <p:cNvPr id="85" name="Google Shape;85;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6" name="Google Shape;86;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9pPr>
          </a:lstStyle>
          <a:p>
            <a:endParaRPr/>
          </a:p>
        </p:txBody>
      </p:sp>
      <p:sp>
        <p:nvSpPr>
          <p:cNvPr id="87" name="Google Shape;87;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88" name="Google Shape;88;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89" name="Google Shape;89;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Calibri"/>
                <a:ea typeface="Calibri"/>
                <a:cs typeface="Calibri"/>
                <a:sym typeface="Calibri"/>
              </a:defRPr>
            </a:lvl1pPr>
            <a:lvl2pPr marL="0" marR="0" lvl="1" indent="0" algn="r" rtl="0">
              <a:spcBef>
                <a:spcPts val="0"/>
              </a:spcBef>
              <a:buNone/>
              <a:defRPr sz="1200" b="0" i="0" u="none" strike="noStrike" cap="none">
                <a:solidFill>
                  <a:schemeClr val="lt1"/>
                </a:solidFill>
                <a:latin typeface="Calibri"/>
                <a:ea typeface="Calibri"/>
                <a:cs typeface="Calibri"/>
                <a:sym typeface="Calibri"/>
              </a:defRPr>
            </a:lvl2pPr>
            <a:lvl3pPr marL="0" marR="0" lvl="2" indent="0" algn="r" rtl="0">
              <a:spcBef>
                <a:spcPts val="0"/>
              </a:spcBef>
              <a:buNone/>
              <a:defRPr sz="1200" b="0" i="0" u="none" strike="noStrike" cap="none">
                <a:solidFill>
                  <a:schemeClr val="lt1"/>
                </a:solidFill>
                <a:latin typeface="Calibri"/>
                <a:ea typeface="Calibri"/>
                <a:cs typeface="Calibri"/>
                <a:sym typeface="Calibri"/>
              </a:defRPr>
            </a:lvl3pPr>
            <a:lvl4pPr marL="0" marR="0" lvl="3" indent="0" algn="r" rtl="0">
              <a:spcBef>
                <a:spcPts val="0"/>
              </a:spcBef>
              <a:buNone/>
              <a:defRPr sz="1200" b="0" i="0" u="none" strike="noStrike" cap="none">
                <a:solidFill>
                  <a:schemeClr val="lt1"/>
                </a:solidFill>
                <a:latin typeface="Calibri"/>
                <a:ea typeface="Calibri"/>
                <a:cs typeface="Calibri"/>
                <a:sym typeface="Calibri"/>
              </a:defRPr>
            </a:lvl4pPr>
            <a:lvl5pPr marL="0" marR="0" lvl="4" indent="0" algn="r" rtl="0">
              <a:spcBef>
                <a:spcPts val="0"/>
              </a:spcBef>
              <a:buNone/>
              <a:defRPr sz="1200" b="0" i="0" u="none" strike="noStrike" cap="none">
                <a:solidFill>
                  <a:schemeClr val="lt1"/>
                </a:solidFill>
                <a:latin typeface="Calibri"/>
                <a:ea typeface="Calibri"/>
                <a:cs typeface="Calibri"/>
                <a:sym typeface="Calibri"/>
              </a:defRPr>
            </a:lvl5pPr>
            <a:lvl6pPr marL="0" marR="0" lvl="5" indent="0" algn="r" rtl="0">
              <a:spcBef>
                <a:spcPts val="0"/>
              </a:spcBef>
              <a:buNone/>
              <a:defRPr sz="1200" b="0" i="0" u="none" strike="noStrike" cap="none">
                <a:solidFill>
                  <a:schemeClr val="lt1"/>
                </a:solidFill>
                <a:latin typeface="Calibri"/>
                <a:ea typeface="Calibri"/>
                <a:cs typeface="Calibri"/>
                <a:sym typeface="Calibri"/>
              </a:defRPr>
            </a:lvl6pPr>
            <a:lvl7pPr marL="0" marR="0" lvl="6" indent="0" algn="r" rtl="0">
              <a:spcBef>
                <a:spcPts val="0"/>
              </a:spcBef>
              <a:buNone/>
              <a:defRPr sz="1200" b="0" i="0" u="none" strike="noStrike" cap="none">
                <a:solidFill>
                  <a:schemeClr val="lt1"/>
                </a:solidFill>
                <a:latin typeface="Calibri"/>
                <a:ea typeface="Calibri"/>
                <a:cs typeface="Calibri"/>
                <a:sym typeface="Calibri"/>
              </a:defRPr>
            </a:lvl7pPr>
            <a:lvl8pPr marL="0" marR="0" lvl="7" indent="0" algn="r" rtl="0">
              <a:spcBef>
                <a:spcPts val="0"/>
              </a:spcBef>
              <a:buNone/>
              <a:defRPr sz="1200" b="0" i="0" u="none" strike="noStrike" cap="none">
                <a:solidFill>
                  <a:schemeClr val="lt1"/>
                </a:solidFill>
                <a:latin typeface="Calibri"/>
                <a:ea typeface="Calibri"/>
                <a:cs typeface="Calibri"/>
                <a:sym typeface="Calibri"/>
              </a:defRPr>
            </a:lvl8pPr>
            <a:lvl9pPr marL="0" marR="0" lvl="8" indent="0" algn="r" rtl="0">
              <a:spcBef>
                <a:spcPts val="0"/>
              </a:spcBef>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0"/>
        <p:cNvGrpSpPr/>
        <p:nvPr/>
      </p:nvGrpSpPr>
      <p:grpSpPr>
        <a:xfrm>
          <a:off x="0" y="0"/>
          <a:ext cx="0" cy="0"/>
          <a:chOff x="0" y="0"/>
          <a:chExt cx="0" cy="0"/>
        </a:xfrm>
      </p:grpSpPr>
      <p:sp>
        <p:nvSpPr>
          <p:cNvPr id="101" name="Google Shape;101;p1"/>
          <p:cNvSpPr txBox="1">
            <a:spLocks noGrp="1"/>
          </p:cNvSpPr>
          <p:nvPr>
            <p:ph type="subTitle" idx="1"/>
          </p:nvPr>
        </p:nvSpPr>
        <p:spPr>
          <a:xfrm>
            <a:off x="1524000" y="4854369"/>
            <a:ext cx="9144000" cy="1655762"/>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2800"/>
              <a:buNone/>
            </a:pPr>
            <a:endParaRPr dirty="0">
              <a:solidFill>
                <a:schemeClr val="bg1"/>
              </a:solidFill>
            </a:endParaRPr>
          </a:p>
        </p:txBody>
      </p:sp>
      <p:sp>
        <p:nvSpPr>
          <p:cNvPr id="102" name="Google Shape;102;p1"/>
          <p:cNvSpPr txBox="1"/>
          <p:nvPr/>
        </p:nvSpPr>
        <p:spPr>
          <a:xfrm>
            <a:off x="9899750" y="2900925"/>
            <a:ext cx="690000" cy="198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Calibri"/>
              <a:ea typeface="Calibri"/>
              <a:cs typeface="Calibri"/>
              <a:sym typeface="Calibri"/>
            </a:endParaRPr>
          </a:p>
        </p:txBody>
      </p:sp>
      <p:sp>
        <p:nvSpPr>
          <p:cNvPr id="2" name="AutoShape 2" descr="Parkside Primary School - Home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4"/>
          <a:stretch>
            <a:fillRect/>
          </a:stretch>
        </p:blipFill>
        <p:spPr>
          <a:xfrm>
            <a:off x="5081714" y="4431734"/>
            <a:ext cx="2028571" cy="1952381"/>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Shape 107"/>
        <p:cNvGrpSpPr/>
        <p:nvPr/>
      </p:nvGrpSpPr>
      <p:grpSpPr>
        <a:xfrm>
          <a:off x="0" y="0"/>
          <a:ext cx="0" cy="0"/>
          <a:chOff x="0" y="0"/>
          <a:chExt cx="0" cy="0"/>
        </a:xfrm>
      </p:grpSpPr>
      <p:sp>
        <p:nvSpPr>
          <p:cNvPr id="108" name="Google Shape;108;p2"/>
          <p:cNvSpPr/>
          <p:nvPr/>
        </p:nvSpPr>
        <p:spPr>
          <a:xfrm>
            <a:off x="0" y="-3324"/>
            <a:ext cx="12192000" cy="6861324"/>
          </a:xfrm>
          <a:prstGeom prst="rect">
            <a:avLst/>
          </a:prstGeom>
          <a:solidFill>
            <a:srgbClr val="40404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9" name="Google Shape;109;p2"/>
          <p:cNvSpPr/>
          <p:nvPr/>
        </p:nvSpPr>
        <p:spPr>
          <a:xfrm>
            <a:off x="0" y="0"/>
            <a:ext cx="11786754" cy="6858000"/>
          </a:xfrm>
          <a:custGeom>
            <a:avLst/>
            <a:gdLst/>
            <a:ahLst/>
            <a:cxnLst/>
            <a:rect l="l" t="t" r="r" b="b"/>
            <a:pathLst>
              <a:path w="11786754" h="6858000" extrusionOk="0">
                <a:moveTo>
                  <a:pt x="0" y="0"/>
                </a:moveTo>
                <a:lnTo>
                  <a:pt x="8610600" y="0"/>
                </a:lnTo>
                <a:lnTo>
                  <a:pt x="11786754" y="6858000"/>
                </a:lnTo>
                <a:lnTo>
                  <a:pt x="0" y="6858000"/>
                </a:lnTo>
                <a:close/>
              </a:path>
            </a:pathLst>
          </a:custGeom>
          <a:solidFill>
            <a:srgbClr val="000000">
              <a:alpha val="2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0" name="Google Shape;110;p2"/>
          <p:cNvSpPr/>
          <p:nvPr/>
        </p:nvSpPr>
        <p:spPr>
          <a:xfrm>
            <a:off x="0" y="0"/>
            <a:ext cx="3581400" cy="6858000"/>
          </a:xfrm>
          <a:custGeom>
            <a:avLst/>
            <a:gdLst/>
            <a:ahLst/>
            <a:cxnLst/>
            <a:rect l="l" t="t" r="r" b="b"/>
            <a:pathLst>
              <a:path w="3581400" h="6858000" extrusionOk="0">
                <a:moveTo>
                  <a:pt x="0" y="0"/>
                </a:moveTo>
                <a:lnTo>
                  <a:pt x="405246" y="0"/>
                </a:lnTo>
                <a:lnTo>
                  <a:pt x="3581400" y="6858000"/>
                </a:lnTo>
                <a:lnTo>
                  <a:pt x="0" y="6858000"/>
                </a:lnTo>
                <a:close/>
              </a:path>
            </a:pathLst>
          </a:custGeom>
          <a:solidFill>
            <a:srgbClr val="000000">
              <a:alpha val="2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1" name="Google Shape;111;p2"/>
          <p:cNvSpPr txBox="1">
            <a:spLocks noGrp="1"/>
          </p:cNvSpPr>
          <p:nvPr>
            <p:ph type="body" idx="1"/>
          </p:nvPr>
        </p:nvSpPr>
        <p:spPr>
          <a:xfrm>
            <a:off x="521279" y="2878194"/>
            <a:ext cx="11465311" cy="1375753"/>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FFFFFF"/>
              </a:buClr>
              <a:buSzPts val="4000"/>
              <a:buNone/>
            </a:pPr>
            <a:r>
              <a:rPr lang="en-US" sz="4000">
                <a:solidFill>
                  <a:srgbClr val="FFFFFF"/>
                </a:solidFill>
              </a:rPr>
              <a:t>We want you to use physical activity to </a:t>
            </a:r>
            <a:endParaRPr/>
          </a:p>
          <a:p>
            <a:pPr marL="0" lvl="0" indent="0" algn="ctr" rtl="0">
              <a:lnSpc>
                <a:spcPct val="90000"/>
              </a:lnSpc>
              <a:spcBef>
                <a:spcPts val="1000"/>
              </a:spcBef>
              <a:spcAft>
                <a:spcPts val="0"/>
              </a:spcAft>
              <a:buClr>
                <a:srgbClr val="FFFFFF"/>
              </a:buClr>
              <a:buSzPts val="4000"/>
              <a:buNone/>
            </a:pPr>
            <a:r>
              <a:rPr lang="en-US" sz="4000">
                <a:solidFill>
                  <a:srgbClr val="FFFFFF"/>
                </a:solidFill>
              </a:rPr>
              <a:t>make your life better</a:t>
            </a:r>
            <a:endParaRPr/>
          </a:p>
        </p:txBody>
      </p:sp>
      <p:pic>
        <p:nvPicPr>
          <p:cNvPr id="112" name="Google Shape;112;p2"/>
          <p:cNvPicPr preferRelativeResize="0"/>
          <p:nvPr/>
        </p:nvPicPr>
        <p:blipFill rotWithShape="1">
          <a:blip r:embed="rId3">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7"/>
        <p:cNvGrpSpPr/>
        <p:nvPr/>
      </p:nvGrpSpPr>
      <p:grpSpPr>
        <a:xfrm>
          <a:off x="0" y="0"/>
          <a:ext cx="0" cy="0"/>
          <a:chOff x="0" y="0"/>
          <a:chExt cx="0" cy="0"/>
        </a:xfrm>
      </p:grpSpPr>
      <p:sp>
        <p:nvSpPr>
          <p:cNvPr id="118" name="Google Shape;118;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What is miMove?</a:t>
            </a:r>
            <a:endParaRPr/>
          </a:p>
        </p:txBody>
      </p:sp>
      <p:grpSp>
        <p:nvGrpSpPr>
          <p:cNvPr id="119" name="Google Shape;119;p3"/>
          <p:cNvGrpSpPr/>
          <p:nvPr/>
        </p:nvGrpSpPr>
        <p:grpSpPr>
          <a:xfrm>
            <a:off x="913968" y="2403793"/>
            <a:ext cx="10364063" cy="3195001"/>
            <a:chOff x="75768" y="578168"/>
            <a:chExt cx="10364063" cy="3195001"/>
          </a:xfrm>
        </p:grpSpPr>
        <p:sp>
          <p:nvSpPr>
            <p:cNvPr id="120" name="Google Shape;120;p3"/>
            <p:cNvSpPr/>
            <p:nvPr/>
          </p:nvSpPr>
          <p:spPr>
            <a:xfrm>
              <a:off x="679050" y="578168"/>
              <a:ext cx="1887187" cy="1887187"/>
            </a:xfrm>
            <a:prstGeom prst="round2DiagRect">
              <a:avLst>
                <a:gd name="adj1" fmla="val 29727"/>
                <a:gd name="adj2" fmla="val 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3"/>
            <p:cNvSpPr/>
            <p:nvPr/>
          </p:nvSpPr>
          <p:spPr>
            <a:xfrm>
              <a:off x="1081237" y="980356"/>
              <a:ext cx="1082812" cy="1082812"/>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3"/>
            <p:cNvSpPr/>
            <p:nvPr/>
          </p:nvSpPr>
          <p:spPr>
            <a:xfrm>
              <a:off x="75768" y="3053169"/>
              <a:ext cx="309375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3"/>
            <p:cNvSpPr txBox="1"/>
            <p:nvPr/>
          </p:nvSpPr>
          <p:spPr>
            <a:xfrm>
              <a:off x="75768" y="3053169"/>
              <a:ext cx="309375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AN APP THAT ALLOWS YOU TO LOG YOUR PHYSICAL ACTIVITY </a:t>
              </a:r>
              <a:endParaRPr/>
            </a:p>
          </p:txBody>
        </p:sp>
        <p:sp>
          <p:nvSpPr>
            <p:cNvPr id="124" name="Google Shape;124;p3"/>
            <p:cNvSpPr/>
            <p:nvPr/>
          </p:nvSpPr>
          <p:spPr>
            <a:xfrm>
              <a:off x="4314206" y="578168"/>
              <a:ext cx="1887187" cy="1887187"/>
            </a:xfrm>
            <a:prstGeom prst="round2DiagRect">
              <a:avLst>
                <a:gd name="adj1" fmla="val 29727"/>
                <a:gd name="adj2" fmla="val 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3"/>
            <p:cNvSpPr/>
            <p:nvPr/>
          </p:nvSpPr>
          <p:spPr>
            <a:xfrm>
              <a:off x="4716393" y="980356"/>
              <a:ext cx="1082812" cy="1082812"/>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3"/>
            <p:cNvSpPr/>
            <p:nvPr/>
          </p:nvSpPr>
          <p:spPr>
            <a:xfrm>
              <a:off x="3710925" y="3053169"/>
              <a:ext cx="309375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3"/>
            <p:cNvSpPr txBox="1"/>
            <p:nvPr/>
          </p:nvSpPr>
          <p:spPr>
            <a:xfrm>
              <a:off x="3710925" y="3053169"/>
              <a:ext cx="309375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THIS ACTIVITY DATA IS THEN SHARED WITH US</a:t>
              </a:r>
              <a:endParaRPr/>
            </a:p>
          </p:txBody>
        </p:sp>
        <p:sp>
          <p:nvSpPr>
            <p:cNvPr id="128" name="Google Shape;128;p3"/>
            <p:cNvSpPr/>
            <p:nvPr/>
          </p:nvSpPr>
          <p:spPr>
            <a:xfrm>
              <a:off x="7949362" y="578168"/>
              <a:ext cx="1887187" cy="1887187"/>
            </a:xfrm>
            <a:prstGeom prst="round2DiagRect">
              <a:avLst>
                <a:gd name="adj1" fmla="val 29727"/>
                <a:gd name="adj2" fmla="val 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3"/>
            <p:cNvSpPr/>
            <p:nvPr/>
          </p:nvSpPr>
          <p:spPr>
            <a:xfrm>
              <a:off x="8351550" y="980356"/>
              <a:ext cx="1082812" cy="1082812"/>
            </a:xfrm>
            <a:prstGeom prst="rect">
              <a:avLst/>
            </a:prstGeom>
            <a:blipFill rotWithShape="1">
              <a:blip r:embed="rId5">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3"/>
            <p:cNvSpPr/>
            <p:nvPr/>
          </p:nvSpPr>
          <p:spPr>
            <a:xfrm>
              <a:off x="7346081" y="3053169"/>
              <a:ext cx="309375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3"/>
            <p:cNvSpPr txBox="1"/>
            <p:nvPr/>
          </p:nvSpPr>
          <p:spPr>
            <a:xfrm>
              <a:off x="7346081" y="3053169"/>
              <a:ext cx="309375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WE WILL USE THIS DATA TO SUPPORT YOU.</a:t>
              </a:r>
              <a:endParaRPr/>
            </a:p>
          </p:txBody>
        </p:sp>
      </p:grpSp>
      <p:pic>
        <p:nvPicPr>
          <p:cNvPr id="132" name="Google Shape;132;p3"/>
          <p:cNvPicPr preferRelativeResize="0"/>
          <p:nvPr/>
        </p:nvPicPr>
        <p:blipFill rotWithShape="1">
          <a:blip r:embed="rId6">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7"/>
        <p:cNvGrpSpPr/>
        <p:nvPr/>
      </p:nvGrpSpPr>
      <p:grpSpPr>
        <a:xfrm>
          <a:off x="0" y="0"/>
          <a:ext cx="0" cy="0"/>
          <a:chOff x="0" y="0"/>
          <a:chExt cx="0" cy="0"/>
        </a:xfrm>
      </p:grpSpPr>
      <p:pic>
        <p:nvPicPr>
          <p:cNvPr id="138" name="Google Shape;138;p4"/>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39" name="Google Shape;139;p4"/>
          <p:cNvSpPr/>
          <p:nvPr/>
        </p:nvSpPr>
        <p:spPr>
          <a:xfrm flipH="1">
            <a:off x="0" y="998175"/>
            <a:ext cx="6017172" cy="5859825"/>
          </a:xfrm>
          <a:custGeom>
            <a:avLst/>
            <a:gdLst/>
            <a:ahLst/>
            <a:cxnLst/>
            <a:rect l="l" t="t" r="r" b="b"/>
            <a:pathLst>
              <a:path w="1333" h="1298" extrusionOk="0">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lt1">
              <a:alpha val="74901"/>
            </a:schemeClr>
          </a:solidFill>
          <a:ln>
            <a:noFill/>
          </a:ln>
        </p:spPr>
        <p:txBody>
          <a:bodyPr spcFirstLastPara="1" wrap="square" lIns="91425" tIns="45700" rIns="91425" bIns="45700" anchor="t" anchorCtr="0">
            <a:normAutofit/>
          </a:bodyPr>
          <a:lstStyle/>
          <a:p>
            <a:pPr marL="0" marR="0" lvl="0" indent="0" algn="ctr" rtl="0">
              <a:spcBef>
                <a:spcPts val="0"/>
              </a:spcBef>
              <a:spcAft>
                <a:spcPts val="0"/>
              </a:spcAft>
              <a:buClr>
                <a:schemeClr val="dk1"/>
              </a:buClr>
              <a:buSzPts val="1600"/>
              <a:buFont typeface="Arial"/>
              <a:buNone/>
            </a:pPr>
            <a:endParaRPr sz="1600" b="0" i="0" u="none" strike="noStrike" cap="none">
              <a:solidFill>
                <a:schemeClr val="dk1"/>
              </a:solidFill>
              <a:latin typeface="Calibri"/>
              <a:ea typeface="Calibri"/>
              <a:cs typeface="Calibri"/>
              <a:sym typeface="Calibri"/>
            </a:endParaRPr>
          </a:p>
        </p:txBody>
      </p:sp>
      <p:sp>
        <p:nvSpPr>
          <p:cNvPr id="140" name="Google Shape;140;p4"/>
          <p:cNvSpPr txBox="1">
            <a:spLocks noGrp="1"/>
          </p:cNvSpPr>
          <p:nvPr>
            <p:ph type="title"/>
          </p:nvPr>
        </p:nvSpPr>
        <p:spPr>
          <a:xfrm>
            <a:off x="709448" y="1913950"/>
            <a:ext cx="4204137" cy="1342754"/>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Calibri"/>
              <a:buNone/>
            </a:pPr>
            <a:r>
              <a:rPr lang="en-US" sz="3600"/>
              <a:t>What counts as physical activity</a:t>
            </a:r>
            <a:endParaRPr/>
          </a:p>
        </p:txBody>
      </p:sp>
      <p:cxnSp>
        <p:nvCxnSpPr>
          <p:cNvPr id="141" name="Google Shape;141;p4"/>
          <p:cNvCxnSpPr/>
          <p:nvPr/>
        </p:nvCxnSpPr>
        <p:spPr>
          <a:xfrm>
            <a:off x="2287051" y="3337139"/>
            <a:ext cx="935420" cy="0"/>
          </a:xfrm>
          <a:prstGeom prst="straightConnector1">
            <a:avLst/>
          </a:prstGeom>
          <a:noFill/>
          <a:ln w="25400" cap="sq" cmpd="sng">
            <a:solidFill>
              <a:srgbClr val="262626"/>
            </a:solidFill>
            <a:prstDash val="solid"/>
            <a:bevel/>
            <a:headEnd type="none" w="sm" len="sm"/>
            <a:tailEnd type="none" w="sm" len="sm"/>
          </a:ln>
        </p:spPr>
      </p:cxnSp>
      <p:sp>
        <p:nvSpPr>
          <p:cNvPr id="142" name="Google Shape;142;p4"/>
          <p:cNvSpPr txBox="1">
            <a:spLocks noGrp="1"/>
          </p:cNvSpPr>
          <p:nvPr>
            <p:ph type="body" idx="1"/>
          </p:nvPr>
        </p:nvSpPr>
        <p:spPr>
          <a:xfrm>
            <a:off x="525516" y="3417573"/>
            <a:ext cx="4593021" cy="2619839"/>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800"/>
              <a:buChar char="•"/>
            </a:pPr>
            <a:r>
              <a:rPr lang="en-US" sz="1800"/>
              <a:t>Anything</a:t>
            </a:r>
            <a:endParaRPr/>
          </a:p>
          <a:p>
            <a:pPr marL="228600" lvl="0" indent="-228600" algn="l" rtl="0">
              <a:lnSpc>
                <a:spcPct val="90000"/>
              </a:lnSpc>
              <a:spcBef>
                <a:spcPts val="1000"/>
              </a:spcBef>
              <a:spcAft>
                <a:spcPts val="0"/>
              </a:spcAft>
              <a:buClr>
                <a:schemeClr val="dk1"/>
              </a:buClr>
              <a:buSzPts val="1800"/>
              <a:buChar char="•"/>
            </a:pPr>
            <a:r>
              <a:rPr lang="en-US" sz="1800"/>
              <a:t>All physical activity is good activity</a:t>
            </a:r>
            <a:endParaRPr/>
          </a:p>
          <a:p>
            <a:pPr marL="228600" lvl="0" indent="-228600" algn="l" rtl="0">
              <a:lnSpc>
                <a:spcPct val="90000"/>
              </a:lnSpc>
              <a:spcBef>
                <a:spcPts val="1000"/>
              </a:spcBef>
              <a:spcAft>
                <a:spcPts val="0"/>
              </a:spcAft>
              <a:buClr>
                <a:schemeClr val="dk1"/>
              </a:buClr>
              <a:buSzPts val="1800"/>
              <a:buChar char="•"/>
            </a:pPr>
            <a:r>
              <a:rPr lang="en-US" sz="1800"/>
              <a:t>Some people are into sport and some are not and that’s fine</a:t>
            </a:r>
            <a:endParaRPr/>
          </a:p>
          <a:p>
            <a:pPr marL="228600" lvl="0" indent="-228600" algn="l" rtl="0">
              <a:lnSpc>
                <a:spcPct val="90000"/>
              </a:lnSpc>
              <a:spcBef>
                <a:spcPts val="1000"/>
              </a:spcBef>
              <a:spcAft>
                <a:spcPts val="0"/>
              </a:spcAft>
              <a:buClr>
                <a:schemeClr val="dk1"/>
              </a:buClr>
              <a:buSzPts val="1800"/>
              <a:buChar char="•"/>
            </a:pPr>
            <a:r>
              <a:rPr lang="en-US" sz="1800"/>
              <a:t>Whatever you do…LOG IT on miMove.</a:t>
            </a:r>
            <a:endParaRPr/>
          </a:p>
          <a:p>
            <a:pPr marL="0" lvl="0" indent="0" algn="l" rtl="0">
              <a:lnSpc>
                <a:spcPct val="90000"/>
              </a:lnSpc>
              <a:spcBef>
                <a:spcPts val="1000"/>
              </a:spcBef>
              <a:spcAft>
                <a:spcPts val="0"/>
              </a:spcAft>
              <a:buClr>
                <a:schemeClr val="dk1"/>
              </a:buClr>
              <a:buSzPts val="1800"/>
              <a:buNone/>
            </a:pPr>
            <a:endParaRPr sz="1800"/>
          </a:p>
        </p:txBody>
      </p:sp>
      <p:pic>
        <p:nvPicPr>
          <p:cNvPr id="143" name="Google Shape;143;p4"/>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8"/>
        <p:cNvGrpSpPr/>
        <p:nvPr/>
      </p:nvGrpSpPr>
      <p:grpSpPr>
        <a:xfrm>
          <a:off x="0" y="0"/>
          <a:ext cx="0" cy="0"/>
          <a:chOff x="0" y="0"/>
          <a:chExt cx="0" cy="0"/>
        </a:xfrm>
      </p:grpSpPr>
      <p:pic>
        <p:nvPicPr>
          <p:cNvPr id="149" name="Google Shape;149;p5"/>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50" name="Google Shape;150;p5"/>
          <p:cNvSpPr/>
          <p:nvPr/>
        </p:nvSpPr>
        <p:spPr>
          <a:xfrm flipH="1">
            <a:off x="0" y="998175"/>
            <a:ext cx="6017172" cy="5859825"/>
          </a:xfrm>
          <a:custGeom>
            <a:avLst/>
            <a:gdLst/>
            <a:ahLst/>
            <a:cxnLst/>
            <a:rect l="l" t="t" r="r" b="b"/>
            <a:pathLst>
              <a:path w="1333" h="1298" extrusionOk="0">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lt1">
              <a:alpha val="74901"/>
            </a:schemeClr>
          </a:solidFill>
          <a:ln>
            <a:noFill/>
          </a:ln>
        </p:spPr>
        <p:txBody>
          <a:bodyPr spcFirstLastPara="1" wrap="square" lIns="91425" tIns="45700" rIns="91425" bIns="45700" anchor="t" anchorCtr="0">
            <a:normAutofit/>
          </a:bodyPr>
          <a:lstStyle/>
          <a:p>
            <a:pPr marL="0" marR="0" lvl="0" indent="0" algn="ctr" rtl="0">
              <a:spcBef>
                <a:spcPts val="0"/>
              </a:spcBef>
              <a:spcAft>
                <a:spcPts val="0"/>
              </a:spcAft>
              <a:buClr>
                <a:schemeClr val="dk1"/>
              </a:buClr>
              <a:buSzPts val="1600"/>
              <a:buFont typeface="Arial"/>
              <a:buNone/>
            </a:pPr>
            <a:endParaRPr sz="1600" b="0" i="0" u="none" strike="noStrike" cap="none">
              <a:solidFill>
                <a:schemeClr val="dk1"/>
              </a:solidFill>
              <a:latin typeface="Calibri"/>
              <a:ea typeface="Calibri"/>
              <a:cs typeface="Calibri"/>
              <a:sym typeface="Calibri"/>
            </a:endParaRPr>
          </a:p>
        </p:txBody>
      </p:sp>
      <p:sp>
        <p:nvSpPr>
          <p:cNvPr id="151" name="Google Shape;151;p5"/>
          <p:cNvSpPr txBox="1">
            <a:spLocks noGrp="1"/>
          </p:cNvSpPr>
          <p:nvPr>
            <p:ph type="title"/>
          </p:nvPr>
        </p:nvSpPr>
        <p:spPr>
          <a:xfrm>
            <a:off x="709448" y="1913950"/>
            <a:ext cx="4204137" cy="1342754"/>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Calibri"/>
              <a:buNone/>
            </a:pPr>
            <a:r>
              <a:rPr lang="en-US" sz="3600"/>
              <a:t>Why are we using miMove</a:t>
            </a:r>
            <a:endParaRPr/>
          </a:p>
        </p:txBody>
      </p:sp>
      <p:cxnSp>
        <p:nvCxnSpPr>
          <p:cNvPr id="152" name="Google Shape;152;p5"/>
          <p:cNvCxnSpPr/>
          <p:nvPr/>
        </p:nvCxnSpPr>
        <p:spPr>
          <a:xfrm>
            <a:off x="2287051" y="3337139"/>
            <a:ext cx="935420" cy="0"/>
          </a:xfrm>
          <a:prstGeom prst="straightConnector1">
            <a:avLst/>
          </a:prstGeom>
          <a:noFill/>
          <a:ln w="25400" cap="sq" cmpd="sng">
            <a:solidFill>
              <a:srgbClr val="262626"/>
            </a:solidFill>
            <a:prstDash val="solid"/>
            <a:bevel/>
            <a:headEnd type="none" w="sm" len="sm"/>
            <a:tailEnd type="none" w="sm" len="sm"/>
          </a:ln>
        </p:spPr>
      </p:cxnSp>
      <p:sp>
        <p:nvSpPr>
          <p:cNvPr id="153" name="Google Shape;153;p5"/>
          <p:cNvSpPr txBox="1">
            <a:spLocks noGrp="1"/>
          </p:cNvSpPr>
          <p:nvPr>
            <p:ph type="body" idx="1"/>
          </p:nvPr>
        </p:nvSpPr>
        <p:spPr>
          <a:xfrm>
            <a:off x="525516" y="3417573"/>
            <a:ext cx="4593021" cy="2619839"/>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900"/>
              <a:buChar char="•"/>
            </a:pPr>
            <a:r>
              <a:rPr lang="en-US" sz="1900"/>
              <a:t>We want all our students to develop a physical activity habit</a:t>
            </a:r>
            <a:endParaRPr/>
          </a:p>
          <a:p>
            <a:pPr marL="228600" lvl="0" indent="-228600" algn="l" rtl="0">
              <a:lnSpc>
                <a:spcPct val="90000"/>
              </a:lnSpc>
              <a:spcBef>
                <a:spcPts val="1000"/>
              </a:spcBef>
              <a:spcAft>
                <a:spcPts val="0"/>
              </a:spcAft>
              <a:buClr>
                <a:schemeClr val="dk1"/>
              </a:buClr>
              <a:buSzPts val="1900"/>
              <a:buChar char="•"/>
            </a:pPr>
            <a:r>
              <a:rPr lang="en-US" sz="1900"/>
              <a:t>Therefore we need to know who does what activity</a:t>
            </a:r>
            <a:endParaRPr/>
          </a:p>
          <a:p>
            <a:pPr marL="228600" lvl="0" indent="-228600" algn="l" rtl="0">
              <a:lnSpc>
                <a:spcPct val="90000"/>
              </a:lnSpc>
              <a:spcBef>
                <a:spcPts val="1000"/>
              </a:spcBef>
              <a:spcAft>
                <a:spcPts val="0"/>
              </a:spcAft>
              <a:buClr>
                <a:schemeClr val="dk1"/>
              </a:buClr>
              <a:buSzPts val="1900"/>
              <a:buChar char="•"/>
            </a:pPr>
            <a:r>
              <a:rPr lang="en-US" sz="1900"/>
              <a:t>This data will help us SUPPORT YOU </a:t>
            </a:r>
            <a:endParaRPr/>
          </a:p>
          <a:p>
            <a:pPr marL="228600" lvl="0" indent="-228600" algn="l" rtl="0">
              <a:lnSpc>
                <a:spcPct val="90000"/>
              </a:lnSpc>
              <a:spcBef>
                <a:spcPts val="1000"/>
              </a:spcBef>
              <a:spcAft>
                <a:spcPts val="0"/>
              </a:spcAft>
              <a:buClr>
                <a:schemeClr val="dk1"/>
              </a:buClr>
              <a:buSzPts val="1900"/>
              <a:buChar char="•"/>
            </a:pPr>
            <a:r>
              <a:rPr lang="en-US" sz="1900"/>
              <a:t>The data will help us do a better job. </a:t>
            </a:r>
            <a:endParaRPr/>
          </a:p>
        </p:txBody>
      </p:sp>
      <p:pic>
        <p:nvPicPr>
          <p:cNvPr id="154" name="Google Shape;154;p5"/>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9"/>
        <p:cNvGrpSpPr/>
        <p:nvPr/>
      </p:nvGrpSpPr>
      <p:grpSpPr>
        <a:xfrm>
          <a:off x="0" y="0"/>
          <a:ext cx="0" cy="0"/>
          <a:chOff x="0" y="0"/>
          <a:chExt cx="0" cy="0"/>
        </a:xfrm>
      </p:grpSpPr>
      <p:pic>
        <p:nvPicPr>
          <p:cNvPr id="160" name="Google Shape;160;p6"/>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61" name="Google Shape;161;p6"/>
          <p:cNvSpPr/>
          <p:nvPr/>
        </p:nvSpPr>
        <p:spPr>
          <a:xfrm flipH="1">
            <a:off x="0" y="998175"/>
            <a:ext cx="6017172" cy="5859825"/>
          </a:xfrm>
          <a:custGeom>
            <a:avLst/>
            <a:gdLst/>
            <a:ahLst/>
            <a:cxnLst/>
            <a:rect l="l" t="t" r="r" b="b"/>
            <a:pathLst>
              <a:path w="1333" h="1298" extrusionOk="0">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lt1">
              <a:alpha val="74901"/>
            </a:schemeClr>
          </a:solidFill>
          <a:ln>
            <a:noFill/>
          </a:ln>
        </p:spPr>
        <p:txBody>
          <a:bodyPr spcFirstLastPara="1" wrap="square" lIns="91425" tIns="45700" rIns="91425" bIns="45700" anchor="t" anchorCtr="0">
            <a:normAutofit/>
          </a:bodyPr>
          <a:lstStyle/>
          <a:p>
            <a:pPr marL="0" marR="0" lvl="0" indent="0" algn="ctr" rtl="0">
              <a:spcBef>
                <a:spcPts val="0"/>
              </a:spcBef>
              <a:spcAft>
                <a:spcPts val="0"/>
              </a:spcAft>
              <a:buClr>
                <a:schemeClr val="dk1"/>
              </a:buClr>
              <a:buSzPts val="1600"/>
              <a:buFont typeface="Arial"/>
              <a:buNone/>
            </a:pPr>
            <a:endParaRPr sz="1600" b="0" i="0" u="none" strike="noStrike" cap="none">
              <a:solidFill>
                <a:schemeClr val="dk1"/>
              </a:solidFill>
              <a:latin typeface="Calibri"/>
              <a:ea typeface="Calibri"/>
              <a:cs typeface="Calibri"/>
              <a:sym typeface="Calibri"/>
            </a:endParaRPr>
          </a:p>
        </p:txBody>
      </p:sp>
      <p:sp>
        <p:nvSpPr>
          <p:cNvPr id="162" name="Google Shape;162;p6"/>
          <p:cNvSpPr txBox="1">
            <a:spLocks noGrp="1"/>
          </p:cNvSpPr>
          <p:nvPr>
            <p:ph type="title"/>
          </p:nvPr>
        </p:nvSpPr>
        <p:spPr>
          <a:xfrm>
            <a:off x="709448" y="1913950"/>
            <a:ext cx="4204137" cy="1342754"/>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Calibri"/>
              <a:buNone/>
            </a:pPr>
            <a:r>
              <a:rPr lang="en-US" sz="3600"/>
              <a:t>What is success</a:t>
            </a:r>
            <a:endParaRPr/>
          </a:p>
        </p:txBody>
      </p:sp>
      <p:cxnSp>
        <p:nvCxnSpPr>
          <p:cNvPr id="163" name="Google Shape;163;p6"/>
          <p:cNvCxnSpPr/>
          <p:nvPr/>
        </p:nvCxnSpPr>
        <p:spPr>
          <a:xfrm>
            <a:off x="2287051" y="3337139"/>
            <a:ext cx="935420" cy="0"/>
          </a:xfrm>
          <a:prstGeom prst="straightConnector1">
            <a:avLst/>
          </a:prstGeom>
          <a:noFill/>
          <a:ln w="25400" cap="sq" cmpd="sng">
            <a:solidFill>
              <a:srgbClr val="262626"/>
            </a:solidFill>
            <a:prstDash val="solid"/>
            <a:bevel/>
            <a:headEnd type="none" w="sm" len="sm"/>
            <a:tailEnd type="none" w="sm" len="sm"/>
          </a:ln>
        </p:spPr>
      </p:cxnSp>
      <p:sp>
        <p:nvSpPr>
          <p:cNvPr id="164" name="Google Shape;164;p6"/>
          <p:cNvSpPr txBox="1">
            <a:spLocks noGrp="1"/>
          </p:cNvSpPr>
          <p:nvPr>
            <p:ph type="body" idx="1"/>
          </p:nvPr>
        </p:nvSpPr>
        <p:spPr>
          <a:xfrm>
            <a:off x="525516" y="3417573"/>
            <a:ext cx="4593021" cy="2619839"/>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800"/>
              <a:buChar char="•"/>
            </a:pPr>
            <a:r>
              <a:rPr lang="en-US" sz="1800"/>
              <a:t>Overcoming barriers and challenges in order to be physically active</a:t>
            </a:r>
            <a:endParaRPr/>
          </a:p>
          <a:p>
            <a:pPr marL="228600" lvl="0" indent="-228600" algn="l" rtl="0">
              <a:lnSpc>
                <a:spcPct val="90000"/>
              </a:lnSpc>
              <a:spcBef>
                <a:spcPts val="1000"/>
              </a:spcBef>
              <a:spcAft>
                <a:spcPts val="0"/>
              </a:spcAft>
              <a:buClr>
                <a:schemeClr val="dk1"/>
              </a:buClr>
              <a:buSzPts val="1800"/>
              <a:buChar char="•"/>
            </a:pPr>
            <a:r>
              <a:rPr lang="en-US" sz="1800"/>
              <a:t>Moving from inactive to active</a:t>
            </a:r>
            <a:endParaRPr/>
          </a:p>
          <a:p>
            <a:pPr marL="228600" lvl="0" indent="-228600" algn="l" rtl="0">
              <a:lnSpc>
                <a:spcPct val="90000"/>
              </a:lnSpc>
              <a:spcBef>
                <a:spcPts val="1000"/>
              </a:spcBef>
              <a:spcAft>
                <a:spcPts val="0"/>
              </a:spcAft>
              <a:buClr>
                <a:schemeClr val="dk1"/>
              </a:buClr>
              <a:buSzPts val="1800"/>
              <a:buChar char="•"/>
            </a:pPr>
            <a:r>
              <a:rPr lang="en-US" sz="1800"/>
              <a:t>Increasing the amount of activity you do</a:t>
            </a:r>
            <a:endParaRPr/>
          </a:p>
          <a:p>
            <a:pPr marL="228600" lvl="0" indent="-228600" algn="l" rtl="0">
              <a:lnSpc>
                <a:spcPct val="90000"/>
              </a:lnSpc>
              <a:spcBef>
                <a:spcPts val="1000"/>
              </a:spcBef>
              <a:spcAft>
                <a:spcPts val="0"/>
              </a:spcAft>
              <a:buClr>
                <a:schemeClr val="dk1"/>
              </a:buClr>
              <a:buSzPts val="1800"/>
              <a:buChar char="•"/>
            </a:pPr>
            <a:r>
              <a:rPr lang="en-US" sz="1800"/>
              <a:t>Sustaining activity levels</a:t>
            </a:r>
            <a:endParaRPr/>
          </a:p>
          <a:p>
            <a:pPr marL="228600" lvl="0" indent="-228600" algn="l" rtl="0">
              <a:lnSpc>
                <a:spcPct val="90000"/>
              </a:lnSpc>
              <a:spcBef>
                <a:spcPts val="1000"/>
              </a:spcBef>
              <a:spcAft>
                <a:spcPts val="0"/>
              </a:spcAft>
              <a:buClr>
                <a:schemeClr val="dk1"/>
              </a:buClr>
              <a:buSzPts val="1800"/>
              <a:buChar char="•"/>
            </a:pPr>
            <a:r>
              <a:rPr lang="en-US" sz="1800"/>
              <a:t>Making physical activity a normal and regular part of your life</a:t>
            </a:r>
            <a:endParaRPr/>
          </a:p>
        </p:txBody>
      </p:sp>
      <p:pic>
        <p:nvPicPr>
          <p:cNvPr id="165" name="Google Shape;165;p6"/>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0"/>
        <p:cNvGrpSpPr/>
        <p:nvPr/>
      </p:nvGrpSpPr>
      <p:grpSpPr>
        <a:xfrm>
          <a:off x="0" y="0"/>
          <a:ext cx="0" cy="0"/>
          <a:chOff x="0" y="0"/>
          <a:chExt cx="0" cy="0"/>
        </a:xfrm>
      </p:grpSpPr>
      <p:sp>
        <p:nvSpPr>
          <p:cNvPr id="171" name="Google Shape;171;p7"/>
          <p:cNvSpPr/>
          <p:nvPr/>
        </p:nvSpPr>
        <p:spPr>
          <a:xfrm>
            <a:off x="0" y="0"/>
            <a:ext cx="4654296" cy="6858000"/>
          </a:xfrm>
          <a:prstGeom prst="rect">
            <a:avLst/>
          </a:prstGeom>
          <a:solidFill>
            <a:srgbClr val="3F3F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2" name="Google Shape;172;p7"/>
          <p:cNvSpPr txBox="1">
            <a:spLocks noGrp="1"/>
          </p:cNvSpPr>
          <p:nvPr>
            <p:ph type="title"/>
          </p:nvPr>
        </p:nvSpPr>
        <p:spPr>
          <a:xfrm>
            <a:off x="643468" y="623392"/>
            <a:ext cx="3363974" cy="1607060"/>
          </a:xfrm>
          <a:prstGeom prst="rect">
            <a:avLst/>
          </a:prstGeom>
          <a:noFill/>
          <a:ln w="1905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2800"/>
              <a:buFont typeface="Calibri"/>
              <a:buNone/>
            </a:pPr>
            <a:r>
              <a:rPr lang="en-US" sz="2800"/>
              <a:t>Who will see your data</a:t>
            </a:r>
            <a:endParaRPr/>
          </a:p>
        </p:txBody>
      </p:sp>
      <p:sp>
        <p:nvSpPr>
          <p:cNvPr id="173" name="Google Shape;173;p7"/>
          <p:cNvSpPr txBox="1">
            <a:spLocks noGrp="1"/>
          </p:cNvSpPr>
          <p:nvPr>
            <p:ph type="body" idx="1"/>
          </p:nvPr>
        </p:nvSpPr>
        <p:spPr>
          <a:xfrm>
            <a:off x="643468" y="2638043"/>
            <a:ext cx="3363974" cy="3415623"/>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lt1"/>
              </a:buClr>
              <a:buSzPts val="2000"/>
              <a:buChar char="•"/>
            </a:pPr>
            <a:r>
              <a:rPr lang="en-US" sz="2000" dirty="0" smtClean="0"/>
              <a:t>Your class teacher and the PE coordinator</a:t>
            </a:r>
          </a:p>
          <a:p>
            <a:pPr marL="228600" lvl="0" indent="-228600" algn="l" rtl="0">
              <a:lnSpc>
                <a:spcPct val="90000"/>
              </a:lnSpc>
              <a:spcBef>
                <a:spcPts val="0"/>
              </a:spcBef>
              <a:spcAft>
                <a:spcPts val="0"/>
              </a:spcAft>
              <a:buClr>
                <a:schemeClr val="lt1"/>
              </a:buClr>
              <a:buSzPts val="2000"/>
              <a:buChar char="•"/>
            </a:pPr>
            <a:endParaRPr lang="en-US" sz="2000" dirty="0" smtClean="0"/>
          </a:p>
          <a:p>
            <a:pPr marL="228600" lvl="0" indent="-228600" algn="l" rtl="0">
              <a:lnSpc>
                <a:spcPct val="90000"/>
              </a:lnSpc>
              <a:spcBef>
                <a:spcPts val="0"/>
              </a:spcBef>
              <a:spcAft>
                <a:spcPts val="0"/>
              </a:spcAft>
              <a:buClr>
                <a:schemeClr val="lt1"/>
              </a:buClr>
              <a:buSzPts val="2000"/>
              <a:buChar char="•"/>
            </a:pPr>
            <a:r>
              <a:rPr lang="en-US" sz="2000" dirty="0" smtClean="0"/>
              <a:t>Your </a:t>
            </a:r>
            <a:r>
              <a:rPr lang="en-US" sz="2000" dirty="0"/>
              <a:t>parents/</a:t>
            </a:r>
            <a:r>
              <a:rPr lang="en-US" sz="2000" dirty="0" err="1"/>
              <a:t>carers</a:t>
            </a:r>
            <a:r>
              <a:rPr lang="en-US" sz="2000" dirty="0"/>
              <a:t> if they download the app on their devices</a:t>
            </a:r>
            <a:endParaRPr dirty="0"/>
          </a:p>
          <a:p>
            <a:pPr marL="228600" lvl="0" indent="-228600" algn="l" rtl="0">
              <a:lnSpc>
                <a:spcPct val="90000"/>
              </a:lnSpc>
              <a:spcBef>
                <a:spcPts val="1000"/>
              </a:spcBef>
              <a:spcAft>
                <a:spcPts val="0"/>
              </a:spcAft>
              <a:buClr>
                <a:schemeClr val="lt1"/>
              </a:buClr>
              <a:buSzPts val="2000"/>
              <a:buChar char="•"/>
            </a:pPr>
            <a:r>
              <a:rPr lang="en-US" sz="2000" dirty="0"/>
              <a:t>We will discuss your success with your parents/</a:t>
            </a:r>
            <a:r>
              <a:rPr lang="en-US" sz="2000" dirty="0" err="1"/>
              <a:t>carers</a:t>
            </a:r>
            <a:r>
              <a:rPr lang="en-US" sz="2000" dirty="0"/>
              <a:t> at Parents Evening</a:t>
            </a:r>
            <a:endParaRPr dirty="0"/>
          </a:p>
          <a:p>
            <a:pPr marL="228600" lvl="0" indent="-228600" algn="l" rtl="0">
              <a:lnSpc>
                <a:spcPct val="90000"/>
              </a:lnSpc>
              <a:spcBef>
                <a:spcPts val="1000"/>
              </a:spcBef>
              <a:spcAft>
                <a:spcPts val="0"/>
              </a:spcAft>
              <a:buClr>
                <a:schemeClr val="lt1"/>
              </a:buClr>
              <a:buSzPts val="2000"/>
              <a:buChar char="•"/>
            </a:pPr>
            <a:r>
              <a:rPr lang="en-US" sz="2000" dirty="0"/>
              <a:t>NOBODY ELSE</a:t>
            </a:r>
            <a:endParaRPr dirty="0"/>
          </a:p>
        </p:txBody>
      </p:sp>
      <p:pic>
        <p:nvPicPr>
          <p:cNvPr id="174" name="Google Shape;174;p7"/>
          <p:cNvPicPr preferRelativeResize="0"/>
          <p:nvPr/>
        </p:nvPicPr>
        <p:blipFill rotWithShape="1">
          <a:blip r:embed="rId3">
            <a:alphaModFix/>
          </a:blip>
          <a:srcRect/>
          <a:stretch/>
        </p:blipFill>
        <p:spPr>
          <a:xfrm>
            <a:off x="5297763" y="1590539"/>
            <a:ext cx="6250769" cy="3516055"/>
          </a:xfrm>
          <a:prstGeom prst="rect">
            <a:avLst/>
          </a:prstGeom>
          <a:noFill/>
          <a:ln>
            <a:noFill/>
          </a:ln>
        </p:spPr>
      </p:pic>
      <p:pic>
        <p:nvPicPr>
          <p:cNvPr id="175" name="Google Shape;175;p7"/>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0"/>
        <p:cNvGrpSpPr/>
        <p:nvPr/>
      </p:nvGrpSpPr>
      <p:grpSpPr>
        <a:xfrm>
          <a:off x="0" y="0"/>
          <a:ext cx="0" cy="0"/>
          <a:chOff x="0" y="0"/>
          <a:chExt cx="0" cy="0"/>
        </a:xfrm>
      </p:grpSpPr>
      <p:sp>
        <p:nvSpPr>
          <p:cNvPr id="181" name="Google Shape;181;p8"/>
          <p:cNvSpPr/>
          <p:nvPr/>
        </p:nvSpPr>
        <p:spPr>
          <a:xfrm>
            <a:off x="484096" y="470925"/>
            <a:ext cx="4381009" cy="5892104"/>
          </a:xfrm>
          <a:custGeom>
            <a:avLst/>
            <a:gdLst/>
            <a:ahLst/>
            <a:cxnLst/>
            <a:rect l="l" t="t" r="r" b="b"/>
            <a:pathLst>
              <a:path w="4381009" h="5892104" extrusionOk="0">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2" name="Google Shape;182;p8"/>
          <p:cNvSpPr txBox="1">
            <a:spLocks noGrp="1"/>
          </p:cNvSpPr>
          <p:nvPr>
            <p:ph type="title"/>
          </p:nvPr>
        </p:nvSpPr>
        <p:spPr>
          <a:xfrm>
            <a:off x="863029" y="1012004"/>
            <a:ext cx="3416158" cy="479540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4400"/>
              <a:buFont typeface="Calibri"/>
              <a:buNone/>
            </a:pPr>
            <a:r>
              <a:rPr lang="en-US">
                <a:solidFill>
                  <a:srgbClr val="FFFFFF"/>
                </a:solidFill>
              </a:rPr>
              <a:t>miMove is not….</a:t>
            </a:r>
            <a:endParaRPr/>
          </a:p>
        </p:txBody>
      </p:sp>
      <p:grpSp>
        <p:nvGrpSpPr>
          <p:cNvPr id="183" name="Google Shape;183;p8"/>
          <p:cNvGrpSpPr/>
          <p:nvPr/>
        </p:nvGrpSpPr>
        <p:grpSpPr>
          <a:xfrm>
            <a:off x="5194300" y="475521"/>
            <a:ext cx="6513603" cy="5876230"/>
            <a:chOff x="0" y="4597"/>
            <a:chExt cx="6513603" cy="5876230"/>
          </a:xfrm>
        </p:grpSpPr>
        <p:sp>
          <p:nvSpPr>
            <p:cNvPr id="184" name="Google Shape;184;p8"/>
            <p:cNvSpPr/>
            <p:nvPr/>
          </p:nvSpPr>
          <p:spPr>
            <a:xfrm>
              <a:off x="0" y="4597"/>
              <a:ext cx="6513603" cy="979371"/>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8"/>
            <p:cNvSpPr/>
            <p:nvPr/>
          </p:nvSpPr>
          <p:spPr>
            <a:xfrm>
              <a:off x="296259" y="224956"/>
              <a:ext cx="538654" cy="538654"/>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8"/>
            <p:cNvSpPr/>
            <p:nvPr/>
          </p:nvSpPr>
          <p:spPr>
            <a:xfrm>
              <a:off x="1131174" y="4597"/>
              <a:ext cx="5382429" cy="979371"/>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8"/>
            <p:cNvSpPr txBox="1"/>
            <p:nvPr/>
          </p:nvSpPr>
          <p:spPr>
            <a:xfrm>
              <a:off x="1131174" y="4597"/>
              <a:ext cx="5382429" cy="979371"/>
            </a:xfrm>
            <a:prstGeom prst="rect">
              <a:avLst/>
            </a:prstGeom>
            <a:noFill/>
            <a:ln>
              <a:noFill/>
            </a:ln>
          </p:spPr>
          <p:txBody>
            <a:bodyPr spcFirstLastPara="1" wrap="square" lIns="103650" tIns="103650" rIns="103650" bIns="103650" anchor="ctr" anchorCtr="0">
              <a:noAutofit/>
            </a:bodyPr>
            <a:lstStyle/>
            <a:p>
              <a:pPr marL="0" marR="0" lvl="0" indent="0" algn="l"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A competition</a:t>
              </a:r>
              <a:endParaRPr/>
            </a:p>
          </p:txBody>
        </p:sp>
        <p:sp>
          <p:nvSpPr>
            <p:cNvPr id="188" name="Google Shape;188;p8"/>
            <p:cNvSpPr/>
            <p:nvPr/>
          </p:nvSpPr>
          <p:spPr>
            <a:xfrm>
              <a:off x="0" y="1228812"/>
              <a:ext cx="6513603" cy="979371"/>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8"/>
            <p:cNvSpPr/>
            <p:nvPr/>
          </p:nvSpPr>
          <p:spPr>
            <a:xfrm>
              <a:off x="296259" y="1449171"/>
              <a:ext cx="538654" cy="538654"/>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8"/>
            <p:cNvSpPr/>
            <p:nvPr/>
          </p:nvSpPr>
          <p:spPr>
            <a:xfrm>
              <a:off x="1131174" y="1228812"/>
              <a:ext cx="5382429" cy="979371"/>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8"/>
            <p:cNvSpPr txBox="1"/>
            <p:nvPr/>
          </p:nvSpPr>
          <p:spPr>
            <a:xfrm>
              <a:off x="1131174" y="1228812"/>
              <a:ext cx="5382429" cy="979371"/>
            </a:xfrm>
            <a:prstGeom prst="rect">
              <a:avLst/>
            </a:prstGeom>
            <a:noFill/>
            <a:ln>
              <a:noFill/>
            </a:ln>
          </p:spPr>
          <p:txBody>
            <a:bodyPr spcFirstLastPara="1" wrap="square" lIns="103650" tIns="103650" rIns="103650" bIns="103650" anchor="ctr" anchorCtr="0">
              <a:noAutofit/>
            </a:bodyPr>
            <a:lstStyle/>
            <a:p>
              <a:pPr marL="0" marR="0" lvl="0" indent="0" algn="l"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A league table</a:t>
              </a:r>
              <a:endParaRPr/>
            </a:p>
          </p:txBody>
        </p:sp>
        <p:sp>
          <p:nvSpPr>
            <p:cNvPr id="192" name="Google Shape;192;p8"/>
            <p:cNvSpPr/>
            <p:nvPr/>
          </p:nvSpPr>
          <p:spPr>
            <a:xfrm>
              <a:off x="0" y="2453027"/>
              <a:ext cx="6513603" cy="979371"/>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8"/>
            <p:cNvSpPr/>
            <p:nvPr/>
          </p:nvSpPr>
          <p:spPr>
            <a:xfrm>
              <a:off x="296259" y="2673385"/>
              <a:ext cx="538654" cy="538654"/>
            </a:xfrm>
            <a:prstGeom prst="rect">
              <a:avLst/>
            </a:prstGeom>
            <a:blipFill rotWithShape="1">
              <a:blip r:embed="rId5">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8"/>
            <p:cNvSpPr/>
            <p:nvPr/>
          </p:nvSpPr>
          <p:spPr>
            <a:xfrm>
              <a:off x="1131174" y="2453027"/>
              <a:ext cx="5382429" cy="979371"/>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8"/>
            <p:cNvSpPr txBox="1"/>
            <p:nvPr/>
          </p:nvSpPr>
          <p:spPr>
            <a:xfrm>
              <a:off x="1131174" y="2453027"/>
              <a:ext cx="5382429" cy="979371"/>
            </a:xfrm>
            <a:prstGeom prst="rect">
              <a:avLst/>
            </a:prstGeom>
            <a:noFill/>
            <a:ln>
              <a:noFill/>
            </a:ln>
          </p:spPr>
          <p:txBody>
            <a:bodyPr spcFirstLastPara="1" wrap="square" lIns="103650" tIns="103650" rIns="103650" bIns="103650" anchor="ctr" anchorCtr="0">
              <a:noAutofit/>
            </a:bodyPr>
            <a:lstStyle/>
            <a:p>
              <a:pPr marL="0" marR="0" lvl="0" indent="0" algn="l"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A way for us to judge you</a:t>
              </a:r>
              <a:endParaRPr/>
            </a:p>
          </p:txBody>
        </p:sp>
        <p:sp>
          <p:nvSpPr>
            <p:cNvPr id="196" name="Google Shape;196;p8"/>
            <p:cNvSpPr/>
            <p:nvPr/>
          </p:nvSpPr>
          <p:spPr>
            <a:xfrm>
              <a:off x="0" y="3677241"/>
              <a:ext cx="6513603" cy="979371"/>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8"/>
            <p:cNvSpPr/>
            <p:nvPr/>
          </p:nvSpPr>
          <p:spPr>
            <a:xfrm>
              <a:off x="296259" y="3897600"/>
              <a:ext cx="538654" cy="538654"/>
            </a:xfrm>
            <a:prstGeom prst="rect">
              <a:avLst/>
            </a:prstGeom>
            <a:blipFill rotWithShape="1">
              <a:blip r:embed="rId6">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8"/>
            <p:cNvSpPr/>
            <p:nvPr/>
          </p:nvSpPr>
          <p:spPr>
            <a:xfrm>
              <a:off x="1131174" y="3677241"/>
              <a:ext cx="5382429" cy="979371"/>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8"/>
            <p:cNvSpPr txBox="1"/>
            <p:nvPr/>
          </p:nvSpPr>
          <p:spPr>
            <a:xfrm>
              <a:off x="1131174" y="3677241"/>
              <a:ext cx="5382429" cy="979371"/>
            </a:xfrm>
            <a:prstGeom prst="rect">
              <a:avLst/>
            </a:prstGeom>
            <a:noFill/>
            <a:ln>
              <a:noFill/>
            </a:ln>
          </p:spPr>
          <p:txBody>
            <a:bodyPr spcFirstLastPara="1" wrap="square" lIns="103650" tIns="103650" rIns="103650" bIns="103650" anchor="ctr" anchorCtr="0">
              <a:noAutofit/>
            </a:bodyPr>
            <a:lstStyle/>
            <a:p>
              <a:pPr marL="0" marR="0" lvl="0" indent="0" algn="l"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A reward scheme</a:t>
              </a:r>
              <a:endParaRPr/>
            </a:p>
          </p:txBody>
        </p:sp>
        <p:sp>
          <p:nvSpPr>
            <p:cNvPr id="200" name="Google Shape;200;p8"/>
            <p:cNvSpPr/>
            <p:nvPr/>
          </p:nvSpPr>
          <p:spPr>
            <a:xfrm>
              <a:off x="0" y="4901456"/>
              <a:ext cx="6513603" cy="979371"/>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8"/>
            <p:cNvSpPr/>
            <p:nvPr/>
          </p:nvSpPr>
          <p:spPr>
            <a:xfrm>
              <a:off x="296259" y="5121814"/>
              <a:ext cx="538654" cy="538654"/>
            </a:xfrm>
            <a:prstGeom prst="rect">
              <a:avLst/>
            </a:prstGeom>
            <a:blipFill rotWithShape="1">
              <a:blip r:embed="rId7">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8"/>
            <p:cNvSpPr/>
            <p:nvPr/>
          </p:nvSpPr>
          <p:spPr>
            <a:xfrm>
              <a:off x="1131174" y="4901456"/>
              <a:ext cx="5382429" cy="979371"/>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8"/>
            <p:cNvSpPr txBox="1"/>
            <p:nvPr/>
          </p:nvSpPr>
          <p:spPr>
            <a:xfrm>
              <a:off x="1131174" y="4901456"/>
              <a:ext cx="5382429" cy="979371"/>
            </a:xfrm>
            <a:prstGeom prst="rect">
              <a:avLst/>
            </a:prstGeom>
            <a:noFill/>
            <a:ln>
              <a:noFill/>
            </a:ln>
          </p:spPr>
          <p:txBody>
            <a:bodyPr spcFirstLastPara="1" wrap="square" lIns="103650" tIns="103650" rIns="103650" bIns="103650" anchor="ctr" anchorCtr="0">
              <a:noAutofit/>
            </a:bodyPr>
            <a:lstStyle/>
            <a:p>
              <a:pPr marL="0" marR="0" lvl="0" indent="0" algn="l" rtl="0">
                <a:lnSpc>
                  <a:spcPct val="90000"/>
                </a:lnSpc>
                <a:spcBef>
                  <a:spcPts val="0"/>
                </a:spcBef>
                <a:spcAft>
                  <a:spcPts val="0"/>
                </a:spcAft>
                <a:buClr>
                  <a:schemeClr val="dk1"/>
                </a:buClr>
                <a:buSzPts val="1900"/>
                <a:buFont typeface="Calibri"/>
                <a:buNone/>
              </a:pPr>
              <a:r>
                <a:rPr lang="en-US" sz="1900" b="0" i="0" u="none" strike="noStrike" cap="none">
                  <a:solidFill>
                    <a:schemeClr val="dk1"/>
                  </a:solidFill>
                  <a:latin typeface="Calibri"/>
                  <a:ea typeface="Calibri"/>
                  <a:cs typeface="Calibri"/>
                  <a:sym typeface="Calibri"/>
                </a:rPr>
                <a:t>A fitness scheme</a:t>
              </a:r>
              <a:endParaRPr/>
            </a:p>
          </p:txBody>
        </p:sp>
      </p:grpSp>
      <p:pic>
        <p:nvPicPr>
          <p:cNvPr id="204" name="Google Shape;204;p8" descr="Close"/>
          <p:cNvPicPr preferRelativeResize="0"/>
          <p:nvPr/>
        </p:nvPicPr>
        <p:blipFill rotWithShape="1">
          <a:blip r:embed="rId8">
            <a:alphaModFix/>
          </a:blip>
          <a:srcRect/>
          <a:stretch/>
        </p:blipFill>
        <p:spPr>
          <a:xfrm>
            <a:off x="8924866" y="636104"/>
            <a:ext cx="709463" cy="709463"/>
          </a:xfrm>
          <a:prstGeom prst="rect">
            <a:avLst/>
          </a:prstGeom>
          <a:noFill/>
          <a:ln>
            <a:noFill/>
          </a:ln>
        </p:spPr>
      </p:pic>
      <p:pic>
        <p:nvPicPr>
          <p:cNvPr id="205" name="Google Shape;205;p8" descr="Close"/>
          <p:cNvPicPr preferRelativeResize="0"/>
          <p:nvPr/>
        </p:nvPicPr>
        <p:blipFill rotWithShape="1">
          <a:blip r:embed="rId8">
            <a:alphaModFix/>
          </a:blip>
          <a:srcRect/>
          <a:stretch/>
        </p:blipFill>
        <p:spPr>
          <a:xfrm>
            <a:off x="8918242" y="1782416"/>
            <a:ext cx="709463" cy="709463"/>
          </a:xfrm>
          <a:prstGeom prst="rect">
            <a:avLst/>
          </a:prstGeom>
          <a:noFill/>
          <a:ln>
            <a:noFill/>
          </a:ln>
        </p:spPr>
      </p:pic>
      <p:pic>
        <p:nvPicPr>
          <p:cNvPr id="206" name="Google Shape;206;p8" descr="Close"/>
          <p:cNvPicPr preferRelativeResize="0"/>
          <p:nvPr/>
        </p:nvPicPr>
        <p:blipFill rotWithShape="1">
          <a:blip r:embed="rId8">
            <a:alphaModFix/>
          </a:blip>
          <a:srcRect/>
          <a:stretch/>
        </p:blipFill>
        <p:spPr>
          <a:xfrm>
            <a:off x="8957998" y="3054624"/>
            <a:ext cx="709463" cy="709463"/>
          </a:xfrm>
          <a:prstGeom prst="rect">
            <a:avLst/>
          </a:prstGeom>
          <a:noFill/>
          <a:ln>
            <a:noFill/>
          </a:ln>
        </p:spPr>
      </p:pic>
      <p:pic>
        <p:nvPicPr>
          <p:cNvPr id="207" name="Google Shape;207;p8" descr="Close"/>
          <p:cNvPicPr preferRelativeResize="0"/>
          <p:nvPr/>
        </p:nvPicPr>
        <p:blipFill rotWithShape="1">
          <a:blip r:embed="rId8">
            <a:alphaModFix/>
          </a:blip>
          <a:srcRect/>
          <a:stretch/>
        </p:blipFill>
        <p:spPr>
          <a:xfrm>
            <a:off x="8924866" y="4300327"/>
            <a:ext cx="709463" cy="709463"/>
          </a:xfrm>
          <a:prstGeom prst="rect">
            <a:avLst/>
          </a:prstGeom>
          <a:noFill/>
          <a:ln>
            <a:noFill/>
          </a:ln>
        </p:spPr>
      </p:pic>
      <p:pic>
        <p:nvPicPr>
          <p:cNvPr id="208" name="Google Shape;208;p8" descr="Close"/>
          <p:cNvPicPr preferRelativeResize="0"/>
          <p:nvPr/>
        </p:nvPicPr>
        <p:blipFill rotWithShape="1">
          <a:blip r:embed="rId8">
            <a:alphaModFix/>
          </a:blip>
          <a:srcRect/>
          <a:stretch/>
        </p:blipFill>
        <p:spPr>
          <a:xfrm>
            <a:off x="8918241" y="5510580"/>
            <a:ext cx="709463" cy="709463"/>
          </a:xfrm>
          <a:prstGeom prst="rect">
            <a:avLst/>
          </a:prstGeom>
          <a:noFill/>
          <a:ln>
            <a:noFill/>
          </a:ln>
        </p:spPr>
      </p:pic>
      <p:pic>
        <p:nvPicPr>
          <p:cNvPr id="209" name="Google Shape;209;p8"/>
          <p:cNvPicPr preferRelativeResize="0"/>
          <p:nvPr/>
        </p:nvPicPr>
        <p:blipFill rotWithShape="1">
          <a:blip r:embed="rId9">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4"/>
        <p:cNvGrpSpPr/>
        <p:nvPr/>
      </p:nvGrpSpPr>
      <p:grpSpPr>
        <a:xfrm>
          <a:off x="0" y="0"/>
          <a:ext cx="0" cy="0"/>
          <a:chOff x="0" y="0"/>
          <a:chExt cx="0" cy="0"/>
        </a:xfrm>
      </p:grpSpPr>
      <p:sp>
        <p:nvSpPr>
          <p:cNvPr id="215" name="Google Shape;215;p9"/>
          <p:cNvSpPr/>
          <p:nvPr/>
        </p:nvSpPr>
        <p:spPr>
          <a:xfrm>
            <a:off x="484096" y="470925"/>
            <a:ext cx="4381009" cy="5892104"/>
          </a:xfrm>
          <a:custGeom>
            <a:avLst/>
            <a:gdLst/>
            <a:ahLst/>
            <a:cxnLst/>
            <a:rect l="l" t="t" r="r" b="b"/>
            <a:pathLst>
              <a:path w="4381009" h="5892104" extrusionOk="0">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16" name="Google Shape;216;p9"/>
          <p:cNvSpPr txBox="1">
            <a:spLocks noGrp="1"/>
          </p:cNvSpPr>
          <p:nvPr>
            <p:ph type="title"/>
          </p:nvPr>
        </p:nvSpPr>
        <p:spPr>
          <a:xfrm>
            <a:off x="863029" y="1012004"/>
            <a:ext cx="3416158" cy="479540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4400"/>
              <a:buFont typeface="Calibri"/>
              <a:buNone/>
            </a:pPr>
            <a:r>
              <a:rPr lang="en-US">
                <a:solidFill>
                  <a:srgbClr val="FFFFFF"/>
                </a:solidFill>
              </a:rPr>
              <a:t>What you need to do ...</a:t>
            </a:r>
            <a:br>
              <a:rPr lang="en-US">
                <a:solidFill>
                  <a:srgbClr val="FFFFFF"/>
                </a:solidFill>
              </a:rPr>
            </a:br>
            <a:endParaRPr>
              <a:solidFill>
                <a:srgbClr val="FFFFFF"/>
              </a:solidFill>
            </a:endParaRPr>
          </a:p>
        </p:txBody>
      </p:sp>
      <p:grpSp>
        <p:nvGrpSpPr>
          <p:cNvPr id="217" name="Google Shape;217;p9"/>
          <p:cNvGrpSpPr/>
          <p:nvPr/>
        </p:nvGrpSpPr>
        <p:grpSpPr>
          <a:xfrm>
            <a:off x="5436101" y="1305511"/>
            <a:ext cx="6030001" cy="4216251"/>
            <a:chOff x="241801" y="834587"/>
            <a:chExt cx="6030001" cy="4216251"/>
          </a:xfrm>
        </p:grpSpPr>
        <p:sp>
          <p:nvSpPr>
            <p:cNvPr id="218" name="Google Shape;218;p9"/>
            <p:cNvSpPr/>
            <p:nvPr/>
          </p:nvSpPr>
          <p:spPr>
            <a:xfrm>
              <a:off x="736801" y="834587"/>
              <a:ext cx="810000" cy="810000"/>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9"/>
            <p:cNvSpPr/>
            <p:nvPr/>
          </p:nvSpPr>
          <p:spPr>
            <a:xfrm>
              <a:off x="241801" y="1997713"/>
              <a:ext cx="180000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9"/>
            <p:cNvSpPr txBox="1"/>
            <p:nvPr/>
          </p:nvSpPr>
          <p:spPr>
            <a:xfrm>
              <a:off x="241801" y="1997713"/>
              <a:ext cx="180000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300"/>
                <a:buFont typeface="Calibri"/>
                <a:buNone/>
              </a:pPr>
              <a:r>
                <a:rPr lang="en-US" sz="1300" b="0" i="0" u="none" strike="noStrike" cap="none" dirty="0">
                  <a:solidFill>
                    <a:schemeClr val="dk1"/>
                  </a:solidFill>
                  <a:latin typeface="Calibri"/>
                  <a:ea typeface="Calibri"/>
                  <a:cs typeface="Calibri"/>
                  <a:sym typeface="Calibri"/>
                </a:rPr>
                <a:t>Talk to your parents/</a:t>
              </a:r>
              <a:r>
                <a:rPr lang="en-US" sz="1300" b="0" i="0" u="none" strike="noStrike" cap="none" dirty="0" err="1">
                  <a:solidFill>
                    <a:schemeClr val="dk1"/>
                  </a:solidFill>
                  <a:latin typeface="Calibri"/>
                  <a:ea typeface="Calibri"/>
                  <a:cs typeface="Calibri"/>
                  <a:sym typeface="Calibri"/>
                </a:rPr>
                <a:t>carers</a:t>
              </a:r>
              <a:r>
                <a:rPr lang="en-US" sz="1300" b="0" i="0" u="none" strike="noStrike" cap="none" dirty="0">
                  <a:solidFill>
                    <a:schemeClr val="dk1"/>
                  </a:solidFill>
                  <a:latin typeface="Calibri"/>
                  <a:ea typeface="Calibri"/>
                  <a:cs typeface="Calibri"/>
                  <a:sym typeface="Calibri"/>
                </a:rPr>
                <a:t> about the </a:t>
              </a:r>
              <a:r>
                <a:rPr lang="en-US" sz="1300" dirty="0" smtClean="0">
                  <a:solidFill>
                    <a:schemeClr val="dk1"/>
                  </a:solidFill>
                  <a:latin typeface="Calibri"/>
                  <a:ea typeface="Calibri"/>
                  <a:cs typeface="Calibri"/>
                  <a:sym typeface="Calibri"/>
                </a:rPr>
                <a:t>email and letter.</a:t>
              </a:r>
              <a:endParaRPr dirty="0"/>
            </a:p>
          </p:txBody>
        </p:sp>
        <p:sp>
          <p:nvSpPr>
            <p:cNvPr id="221" name="Google Shape;221;p9"/>
            <p:cNvSpPr/>
            <p:nvPr/>
          </p:nvSpPr>
          <p:spPr>
            <a:xfrm>
              <a:off x="2851801" y="834587"/>
              <a:ext cx="810000" cy="810000"/>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9"/>
            <p:cNvSpPr/>
            <p:nvPr/>
          </p:nvSpPr>
          <p:spPr>
            <a:xfrm>
              <a:off x="2356801" y="1997713"/>
              <a:ext cx="180000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9"/>
            <p:cNvSpPr txBox="1"/>
            <p:nvPr/>
          </p:nvSpPr>
          <p:spPr>
            <a:xfrm>
              <a:off x="2356801" y="1997713"/>
              <a:ext cx="180000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300"/>
                <a:buFont typeface="Calibri"/>
                <a:buNone/>
              </a:pPr>
              <a:r>
                <a:rPr lang="en-US" sz="1300" b="0" i="0" u="none" strike="noStrike" cap="none">
                  <a:solidFill>
                    <a:schemeClr val="dk1"/>
                  </a:solidFill>
                  <a:latin typeface="Calibri"/>
                  <a:ea typeface="Calibri"/>
                  <a:cs typeface="Calibri"/>
                  <a:sym typeface="Calibri"/>
                </a:rPr>
                <a:t>Download miMove on your phone or tablet from App Store or Google Play</a:t>
              </a:r>
              <a:endParaRPr/>
            </a:p>
          </p:txBody>
        </p:sp>
        <p:sp>
          <p:nvSpPr>
            <p:cNvPr id="224" name="Google Shape;224;p9"/>
            <p:cNvSpPr/>
            <p:nvPr/>
          </p:nvSpPr>
          <p:spPr>
            <a:xfrm>
              <a:off x="4966802" y="834587"/>
              <a:ext cx="810000" cy="810000"/>
            </a:xfrm>
            <a:prstGeom prst="rect">
              <a:avLst/>
            </a:prstGeom>
            <a:blipFill rotWithShape="1">
              <a:blip r:embed="rId5">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9"/>
            <p:cNvSpPr/>
            <p:nvPr/>
          </p:nvSpPr>
          <p:spPr>
            <a:xfrm>
              <a:off x="4471802" y="1997713"/>
              <a:ext cx="180000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9"/>
            <p:cNvSpPr txBox="1"/>
            <p:nvPr/>
          </p:nvSpPr>
          <p:spPr>
            <a:xfrm>
              <a:off x="4471802" y="1997713"/>
              <a:ext cx="180000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300"/>
                <a:buFont typeface="Calibri"/>
                <a:buNone/>
              </a:pPr>
              <a:r>
                <a:rPr lang="en-US" sz="1300" b="0" i="0" u="none" strike="noStrike" cap="none">
                  <a:solidFill>
                    <a:schemeClr val="dk1"/>
                  </a:solidFill>
                  <a:latin typeface="Calibri"/>
                  <a:ea typeface="Calibri"/>
                  <a:cs typeface="Calibri"/>
                  <a:sym typeface="Calibri"/>
                </a:rPr>
                <a:t>Use the username and password that we will give you to log in</a:t>
              </a:r>
              <a:endParaRPr/>
            </a:p>
          </p:txBody>
        </p:sp>
        <p:sp>
          <p:nvSpPr>
            <p:cNvPr id="227" name="Google Shape;227;p9"/>
            <p:cNvSpPr/>
            <p:nvPr/>
          </p:nvSpPr>
          <p:spPr>
            <a:xfrm>
              <a:off x="1794301" y="3167713"/>
              <a:ext cx="810000" cy="810000"/>
            </a:xfrm>
            <a:prstGeom prst="rect">
              <a:avLst/>
            </a:prstGeom>
            <a:blipFill rotWithShape="1">
              <a:blip r:embed="rId6">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9"/>
            <p:cNvSpPr/>
            <p:nvPr/>
          </p:nvSpPr>
          <p:spPr>
            <a:xfrm>
              <a:off x="1299301" y="4330838"/>
              <a:ext cx="180000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9"/>
            <p:cNvSpPr txBox="1"/>
            <p:nvPr/>
          </p:nvSpPr>
          <p:spPr>
            <a:xfrm>
              <a:off x="1299301" y="4330838"/>
              <a:ext cx="180000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300"/>
                <a:buFont typeface="Calibri"/>
                <a:buNone/>
              </a:pPr>
              <a:r>
                <a:rPr lang="en-US" sz="1300" b="0" i="0" u="none" strike="noStrike" cap="none">
                  <a:solidFill>
                    <a:schemeClr val="dk1"/>
                  </a:solidFill>
                  <a:latin typeface="Calibri"/>
                  <a:ea typeface="Calibri"/>
                  <a:cs typeface="Calibri"/>
                  <a:sym typeface="Calibri"/>
                </a:rPr>
                <a:t>Change your password when prompted</a:t>
              </a:r>
              <a:endParaRPr/>
            </a:p>
          </p:txBody>
        </p:sp>
        <p:sp>
          <p:nvSpPr>
            <p:cNvPr id="230" name="Google Shape;230;p9"/>
            <p:cNvSpPr/>
            <p:nvPr/>
          </p:nvSpPr>
          <p:spPr>
            <a:xfrm>
              <a:off x="3909302" y="3167713"/>
              <a:ext cx="810000" cy="810000"/>
            </a:xfrm>
            <a:prstGeom prst="rect">
              <a:avLst/>
            </a:prstGeom>
            <a:blipFill rotWithShape="1">
              <a:blip r:embed="rId7">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9"/>
            <p:cNvSpPr/>
            <p:nvPr/>
          </p:nvSpPr>
          <p:spPr>
            <a:xfrm>
              <a:off x="3414302" y="4330838"/>
              <a:ext cx="1800000" cy="72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9"/>
            <p:cNvSpPr txBox="1"/>
            <p:nvPr/>
          </p:nvSpPr>
          <p:spPr>
            <a:xfrm>
              <a:off x="3414302" y="4330838"/>
              <a:ext cx="1800000" cy="720000"/>
            </a:xfrm>
            <a:prstGeom prst="rect">
              <a:avLst/>
            </a:prstGeom>
            <a:noFill/>
            <a:ln>
              <a:noFill/>
            </a:ln>
          </p:spPr>
          <p:txBody>
            <a:bodyPr spcFirstLastPara="1" wrap="square" lIns="0" tIns="0" rIns="0" bIns="0" anchor="t" anchorCtr="0">
              <a:noAutofit/>
            </a:bodyPr>
            <a:lstStyle/>
            <a:p>
              <a:pPr marL="0" marR="0" lvl="0" indent="0" algn="ctr" rtl="0">
                <a:lnSpc>
                  <a:spcPct val="90000"/>
                </a:lnSpc>
                <a:spcBef>
                  <a:spcPts val="0"/>
                </a:spcBef>
                <a:spcAft>
                  <a:spcPts val="0"/>
                </a:spcAft>
                <a:buClr>
                  <a:schemeClr val="dk1"/>
                </a:buClr>
                <a:buSzPts val="1300"/>
                <a:buFont typeface="Calibri"/>
                <a:buNone/>
              </a:pPr>
              <a:r>
                <a:rPr lang="en-US" sz="1300" b="0" i="0" u="none" strike="noStrike" cap="none">
                  <a:solidFill>
                    <a:schemeClr val="dk1"/>
                  </a:solidFill>
                  <a:latin typeface="Calibri"/>
                  <a:ea typeface="Calibri"/>
                  <a:cs typeface="Calibri"/>
                  <a:sym typeface="Calibri"/>
                </a:rPr>
                <a:t>Remember to log every activity you do</a:t>
              </a:r>
              <a:endParaRPr/>
            </a:p>
          </p:txBody>
        </p:sp>
      </p:grpSp>
      <p:pic>
        <p:nvPicPr>
          <p:cNvPr id="233" name="Google Shape;233;p9"/>
          <p:cNvPicPr preferRelativeResize="0"/>
          <p:nvPr/>
        </p:nvPicPr>
        <p:blipFill rotWithShape="1">
          <a:blip r:embed="rId8">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238"/>
        <p:cNvGrpSpPr/>
        <p:nvPr/>
      </p:nvGrpSpPr>
      <p:grpSpPr>
        <a:xfrm>
          <a:off x="0" y="0"/>
          <a:ext cx="0" cy="0"/>
          <a:chOff x="0" y="0"/>
          <a:chExt cx="0" cy="0"/>
        </a:xfrm>
      </p:grpSpPr>
      <p:sp>
        <p:nvSpPr>
          <p:cNvPr id="239" name="Google Shape;239;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How to log an activity 1/6</a:t>
            </a:r>
            <a:endParaRPr/>
          </a:p>
        </p:txBody>
      </p:sp>
      <p:pic>
        <p:nvPicPr>
          <p:cNvPr id="240" name="Google Shape;240;p10"/>
          <p:cNvPicPr preferRelativeResize="0">
            <a:picLocks noGrp="1"/>
          </p:cNvPicPr>
          <p:nvPr>
            <p:ph type="body" idx="1"/>
          </p:nvPr>
        </p:nvPicPr>
        <p:blipFill rotWithShape="1">
          <a:blip r:embed="rId3">
            <a:alphaModFix/>
          </a:blip>
          <a:srcRect/>
          <a:stretch/>
        </p:blipFill>
        <p:spPr>
          <a:xfrm>
            <a:off x="2470154" y="1982776"/>
            <a:ext cx="2446404" cy="4351338"/>
          </a:xfrm>
          <a:prstGeom prst="rect">
            <a:avLst/>
          </a:prstGeom>
          <a:noFill/>
          <a:ln>
            <a:noFill/>
          </a:ln>
        </p:spPr>
      </p:pic>
      <p:sp>
        <p:nvSpPr>
          <p:cNvPr id="241" name="Google Shape;241;p10"/>
          <p:cNvSpPr/>
          <p:nvPr/>
        </p:nvSpPr>
        <p:spPr>
          <a:xfrm rot="10800000">
            <a:off x="5155097" y="5863776"/>
            <a:ext cx="1590261" cy="298174"/>
          </a:xfrm>
          <a:prstGeom prst="rightArrow">
            <a:avLst>
              <a:gd name="adj1" fmla="val 50000"/>
              <a:gd name="adj2" fmla="val 50000"/>
            </a:avLst>
          </a:prstGeom>
          <a:solidFill>
            <a:srgbClr val="FF00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2" name="Google Shape;242;p10"/>
          <p:cNvPicPr preferRelativeResize="0"/>
          <p:nvPr/>
        </p:nvPicPr>
        <p:blipFill rotWithShape="1">
          <a:blip r:embed="rId4">
            <a:alphaModFix/>
          </a:blip>
          <a:srcRect/>
          <a:stretch/>
        </p:blipFill>
        <p:spPr>
          <a:xfrm>
            <a:off x="10135703" y="6054426"/>
            <a:ext cx="1850887" cy="597060"/>
          </a:xfrm>
          <a:prstGeom prst="rect">
            <a:avLst/>
          </a:prstGeom>
          <a:noFill/>
          <a:ln>
            <a:noFill/>
          </a:ln>
        </p:spPr>
      </p:pic>
      <p:sp>
        <p:nvSpPr>
          <p:cNvPr id="243" name="Google Shape;243;p10"/>
          <p:cNvSpPr txBox="1"/>
          <p:nvPr/>
        </p:nvSpPr>
        <p:spPr>
          <a:xfrm>
            <a:off x="6895544" y="5753173"/>
            <a:ext cx="206733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0" i="0" u="none" strike="noStrike" cap="none">
                <a:solidFill>
                  <a:schemeClr val="lt1"/>
                </a:solidFill>
                <a:latin typeface="Calibri"/>
                <a:ea typeface="Calibri"/>
                <a:cs typeface="Calibri"/>
                <a:sym typeface="Calibri"/>
              </a:rPr>
              <a:t>Tap the</a:t>
            </a:r>
            <a:r>
              <a:rPr lang="en-US" sz="2800" b="0" i="0" u="none" strike="noStrike" cap="none">
                <a:solidFill>
                  <a:schemeClr val="lt1"/>
                </a:solidFill>
                <a:latin typeface="Calibri"/>
                <a:ea typeface="Calibri"/>
                <a:cs typeface="Calibri"/>
                <a:sym typeface="Calibri"/>
              </a:rPr>
              <a:t> + </a:t>
            </a:r>
            <a:r>
              <a:rPr lang="en-US" sz="2000" b="0" i="0" u="none" strike="noStrike" cap="none">
                <a:solidFill>
                  <a:schemeClr val="lt1"/>
                </a:solidFill>
                <a:latin typeface="Calibri"/>
                <a:ea typeface="Calibri"/>
                <a:cs typeface="Calibri"/>
                <a:sym typeface="Calibri"/>
              </a:rPr>
              <a:t>to start</a:t>
            </a:r>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247"/>
        <p:cNvGrpSpPr/>
        <p:nvPr/>
      </p:nvGrpSpPr>
      <p:grpSpPr>
        <a:xfrm>
          <a:off x="0" y="0"/>
          <a:ext cx="0" cy="0"/>
          <a:chOff x="0" y="0"/>
          <a:chExt cx="0" cy="0"/>
        </a:xfrm>
      </p:grpSpPr>
      <p:sp>
        <p:nvSpPr>
          <p:cNvPr id="248" name="Google Shape;248;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How to log an activity 2/6</a:t>
            </a:r>
            <a:endParaRPr/>
          </a:p>
        </p:txBody>
      </p:sp>
      <p:pic>
        <p:nvPicPr>
          <p:cNvPr id="249" name="Google Shape;249;p11"/>
          <p:cNvPicPr preferRelativeResize="0">
            <a:picLocks noGrp="1"/>
          </p:cNvPicPr>
          <p:nvPr>
            <p:ph type="body" idx="1"/>
          </p:nvPr>
        </p:nvPicPr>
        <p:blipFill rotWithShape="1">
          <a:blip r:embed="rId3">
            <a:alphaModFix/>
          </a:blip>
          <a:srcRect/>
          <a:stretch/>
        </p:blipFill>
        <p:spPr>
          <a:xfrm>
            <a:off x="4872798" y="1825625"/>
            <a:ext cx="2446404" cy="4351338"/>
          </a:xfrm>
          <a:prstGeom prst="rect">
            <a:avLst/>
          </a:prstGeom>
          <a:noFill/>
          <a:ln>
            <a:noFill/>
          </a:ln>
        </p:spPr>
      </p:pic>
      <p:pic>
        <p:nvPicPr>
          <p:cNvPr id="250" name="Google Shape;250;p11"/>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254"/>
        <p:cNvGrpSpPr/>
        <p:nvPr/>
      </p:nvGrpSpPr>
      <p:grpSpPr>
        <a:xfrm>
          <a:off x="0" y="0"/>
          <a:ext cx="0" cy="0"/>
          <a:chOff x="0" y="0"/>
          <a:chExt cx="0" cy="0"/>
        </a:xfrm>
      </p:grpSpPr>
      <p:sp>
        <p:nvSpPr>
          <p:cNvPr id="255" name="Google Shape;255;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How to log an activity 3/6</a:t>
            </a:r>
            <a:endParaRPr/>
          </a:p>
        </p:txBody>
      </p:sp>
      <p:pic>
        <p:nvPicPr>
          <p:cNvPr id="256" name="Google Shape;256;p12"/>
          <p:cNvPicPr preferRelativeResize="0">
            <a:picLocks noGrp="1"/>
          </p:cNvPicPr>
          <p:nvPr>
            <p:ph type="body" idx="1"/>
          </p:nvPr>
        </p:nvPicPr>
        <p:blipFill rotWithShape="1">
          <a:blip r:embed="rId3">
            <a:alphaModFix/>
          </a:blip>
          <a:srcRect/>
          <a:stretch/>
        </p:blipFill>
        <p:spPr>
          <a:xfrm>
            <a:off x="4872798" y="1825625"/>
            <a:ext cx="2446404" cy="4351338"/>
          </a:xfrm>
          <a:prstGeom prst="rect">
            <a:avLst/>
          </a:prstGeom>
          <a:noFill/>
          <a:ln>
            <a:noFill/>
          </a:ln>
        </p:spPr>
      </p:pic>
      <p:pic>
        <p:nvPicPr>
          <p:cNvPr id="257" name="Google Shape;257;p12"/>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261"/>
        <p:cNvGrpSpPr/>
        <p:nvPr/>
      </p:nvGrpSpPr>
      <p:grpSpPr>
        <a:xfrm>
          <a:off x="0" y="0"/>
          <a:ext cx="0" cy="0"/>
          <a:chOff x="0" y="0"/>
          <a:chExt cx="0" cy="0"/>
        </a:xfrm>
      </p:grpSpPr>
      <p:sp>
        <p:nvSpPr>
          <p:cNvPr id="262" name="Google Shape;26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How to log an activity 4/6</a:t>
            </a:r>
            <a:endParaRPr/>
          </a:p>
        </p:txBody>
      </p:sp>
      <p:pic>
        <p:nvPicPr>
          <p:cNvPr id="263" name="Google Shape;263;p13"/>
          <p:cNvPicPr preferRelativeResize="0">
            <a:picLocks noGrp="1"/>
          </p:cNvPicPr>
          <p:nvPr>
            <p:ph type="body" idx="1"/>
          </p:nvPr>
        </p:nvPicPr>
        <p:blipFill rotWithShape="1">
          <a:blip r:embed="rId3">
            <a:alphaModFix/>
          </a:blip>
          <a:srcRect/>
          <a:stretch/>
        </p:blipFill>
        <p:spPr>
          <a:xfrm>
            <a:off x="4872798" y="1825625"/>
            <a:ext cx="2446404" cy="4351338"/>
          </a:xfrm>
          <a:prstGeom prst="rect">
            <a:avLst/>
          </a:prstGeom>
          <a:noFill/>
          <a:ln>
            <a:noFill/>
          </a:ln>
        </p:spPr>
      </p:pic>
      <p:pic>
        <p:nvPicPr>
          <p:cNvPr id="264" name="Google Shape;264;p13"/>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268"/>
        <p:cNvGrpSpPr/>
        <p:nvPr/>
      </p:nvGrpSpPr>
      <p:grpSpPr>
        <a:xfrm>
          <a:off x="0" y="0"/>
          <a:ext cx="0" cy="0"/>
          <a:chOff x="0" y="0"/>
          <a:chExt cx="0" cy="0"/>
        </a:xfrm>
      </p:grpSpPr>
      <p:sp>
        <p:nvSpPr>
          <p:cNvPr id="269" name="Google Shape;269;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How to log an activity 5/6</a:t>
            </a:r>
            <a:endParaRPr/>
          </a:p>
        </p:txBody>
      </p:sp>
      <p:pic>
        <p:nvPicPr>
          <p:cNvPr id="270" name="Google Shape;270;p14"/>
          <p:cNvPicPr preferRelativeResize="0">
            <a:picLocks noGrp="1"/>
          </p:cNvPicPr>
          <p:nvPr>
            <p:ph type="body" idx="1"/>
          </p:nvPr>
        </p:nvPicPr>
        <p:blipFill rotWithShape="1">
          <a:blip r:embed="rId3">
            <a:alphaModFix/>
          </a:blip>
          <a:srcRect/>
          <a:stretch/>
        </p:blipFill>
        <p:spPr>
          <a:xfrm>
            <a:off x="4872798" y="1825625"/>
            <a:ext cx="2446404" cy="4351338"/>
          </a:xfrm>
          <a:prstGeom prst="rect">
            <a:avLst/>
          </a:prstGeom>
          <a:noFill/>
          <a:ln>
            <a:noFill/>
          </a:ln>
        </p:spPr>
      </p:pic>
      <p:sp>
        <p:nvSpPr>
          <p:cNvPr id="271" name="Google Shape;271;p14"/>
          <p:cNvSpPr/>
          <p:nvPr/>
        </p:nvSpPr>
        <p:spPr>
          <a:xfrm rot="10800000">
            <a:off x="7100541" y="2882348"/>
            <a:ext cx="1590261" cy="298174"/>
          </a:xfrm>
          <a:prstGeom prst="rightArrow">
            <a:avLst>
              <a:gd name="adj1" fmla="val 50000"/>
              <a:gd name="adj2" fmla="val 50000"/>
            </a:avLst>
          </a:prstGeom>
          <a:solidFill>
            <a:srgbClr val="FF00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2" name="Google Shape;272;p14"/>
          <p:cNvSpPr txBox="1"/>
          <p:nvPr/>
        </p:nvSpPr>
        <p:spPr>
          <a:xfrm>
            <a:off x="8729869" y="2580357"/>
            <a:ext cx="2643809"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You only need to change this if you are logging activity that you have done on previous days.</a:t>
            </a:r>
            <a:endParaRPr/>
          </a:p>
        </p:txBody>
      </p:sp>
      <p:pic>
        <p:nvPicPr>
          <p:cNvPr id="273" name="Google Shape;273;p14"/>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277"/>
        <p:cNvGrpSpPr/>
        <p:nvPr/>
      </p:nvGrpSpPr>
      <p:grpSpPr>
        <a:xfrm>
          <a:off x="0" y="0"/>
          <a:ext cx="0" cy="0"/>
          <a:chOff x="0" y="0"/>
          <a:chExt cx="0" cy="0"/>
        </a:xfrm>
      </p:grpSpPr>
      <p:sp>
        <p:nvSpPr>
          <p:cNvPr id="278" name="Google Shape;27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solidFill>
                  <a:schemeClr val="lt1"/>
                </a:solidFill>
              </a:rPr>
              <a:t>How to log an activity 6/6</a:t>
            </a:r>
            <a:endParaRPr/>
          </a:p>
        </p:txBody>
      </p:sp>
      <p:pic>
        <p:nvPicPr>
          <p:cNvPr id="279" name="Google Shape;279;p15"/>
          <p:cNvPicPr preferRelativeResize="0">
            <a:picLocks noGrp="1"/>
          </p:cNvPicPr>
          <p:nvPr>
            <p:ph type="body" idx="1"/>
          </p:nvPr>
        </p:nvPicPr>
        <p:blipFill rotWithShape="1">
          <a:blip r:embed="rId3">
            <a:alphaModFix/>
          </a:blip>
          <a:srcRect/>
          <a:stretch/>
        </p:blipFill>
        <p:spPr>
          <a:xfrm>
            <a:off x="4872798" y="1825625"/>
            <a:ext cx="2446404" cy="4351338"/>
          </a:xfrm>
          <a:prstGeom prst="rect">
            <a:avLst/>
          </a:prstGeom>
          <a:noFill/>
          <a:ln>
            <a:noFill/>
          </a:ln>
        </p:spPr>
      </p:pic>
      <p:sp>
        <p:nvSpPr>
          <p:cNvPr id="280" name="Google Shape;280;p15"/>
          <p:cNvSpPr/>
          <p:nvPr/>
        </p:nvSpPr>
        <p:spPr>
          <a:xfrm rot="10800000">
            <a:off x="7096541" y="4850295"/>
            <a:ext cx="1590261" cy="298174"/>
          </a:xfrm>
          <a:prstGeom prst="rightArrow">
            <a:avLst>
              <a:gd name="adj1" fmla="val 50000"/>
              <a:gd name="adj2" fmla="val 50000"/>
            </a:avLst>
          </a:prstGeom>
          <a:solidFill>
            <a:srgbClr val="FF00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81" name="Google Shape;281;p15"/>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5"/>
        <p:cNvGrpSpPr/>
        <p:nvPr/>
      </p:nvGrpSpPr>
      <p:grpSpPr>
        <a:xfrm>
          <a:off x="0" y="0"/>
          <a:ext cx="0" cy="0"/>
          <a:chOff x="0" y="0"/>
          <a:chExt cx="0" cy="0"/>
        </a:xfrm>
      </p:grpSpPr>
      <p:pic>
        <p:nvPicPr>
          <p:cNvPr id="286" name="Google Shape;286;p16"/>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87" name="Google Shape;287;p16"/>
          <p:cNvSpPr/>
          <p:nvPr/>
        </p:nvSpPr>
        <p:spPr>
          <a:xfrm flipH="1">
            <a:off x="0" y="998175"/>
            <a:ext cx="6017172" cy="5859825"/>
          </a:xfrm>
          <a:custGeom>
            <a:avLst/>
            <a:gdLst/>
            <a:ahLst/>
            <a:cxnLst/>
            <a:rect l="l" t="t" r="r" b="b"/>
            <a:pathLst>
              <a:path w="1333" h="1298" extrusionOk="0">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lt1">
              <a:alpha val="74901"/>
            </a:schemeClr>
          </a:solidFill>
          <a:ln>
            <a:noFill/>
          </a:ln>
        </p:spPr>
        <p:txBody>
          <a:bodyPr spcFirstLastPara="1" wrap="square" lIns="91425" tIns="45700" rIns="91425" bIns="45700" anchor="t" anchorCtr="0">
            <a:normAutofit/>
          </a:bodyPr>
          <a:lstStyle/>
          <a:p>
            <a:pPr marL="0" marR="0" lvl="0" indent="0" algn="ctr" rtl="0">
              <a:spcBef>
                <a:spcPts val="0"/>
              </a:spcBef>
              <a:spcAft>
                <a:spcPts val="0"/>
              </a:spcAft>
              <a:buClr>
                <a:schemeClr val="dk1"/>
              </a:buClr>
              <a:buSzPts val="1600"/>
              <a:buFont typeface="Arial"/>
              <a:buNone/>
            </a:pPr>
            <a:endParaRPr sz="1600" cap="none">
              <a:solidFill>
                <a:schemeClr val="dk1"/>
              </a:solidFill>
              <a:latin typeface="Calibri"/>
              <a:ea typeface="Calibri"/>
              <a:cs typeface="Calibri"/>
              <a:sym typeface="Calibri"/>
            </a:endParaRPr>
          </a:p>
        </p:txBody>
      </p:sp>
      <p:sp>
        <p:nvSpPr>
          <p:cNvPr id="288" name="Google Shape;288;p16"/>
          <p:cNvSpPr txBox="1">
            <a:spLocks noGrp="1"/>
          </p:cNvSpPr>
          <p:nvPr>
            <p:ph type="title"/>
          </p:nvPr>
        </p:nvSpPr>
        <p:spPr>
          <a:xfrm>
            <a:off x="709448" y="1913950"/>
            <a:ext cx="4204137" cy="1342754"/>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Calibri"/>
              <a:buNone/>
            </a:pPr>
            <a:r>
              <a:rPr lang="en-US" sz="3600"/>
              <a:t>Launch</a:t>
            </a:r>
            <a:endParaRPr/>
          </a:p>
        </p:txBody>
      </p:sp>
      <p:cxnSp>
        <p:nvCxnSpPr>
          <p:cNvPr id="289" name="Google Shape;289;p16"/>
          <p:cNvCxnSpPr/>
          <p:nvPr/>
        </p:nvCxnSpPr>
        <p:spPr>
          <a:xfrm>
            <a:off x="2287051" y="3337139"/>
            <a:ext cx="935420" cy="0"/>
          </a:xfrm>
          <a:prstGeom prst="straightConnector1">
            <a:avLst/>
          </a:prstGeom>
          <a:noFill/>
          <a:ln w="25400" cap="sq" cmpd="sng">
            <a:solidFill>
              <a:srgbClr val="262626"/>
            </a:solidFill>
            <a:prstDash val="solid"/>
            <a:bevel/>
            <a:headEnd type="none" w="sm" len="sm"/>
            <a:tailEnd type="none" w="sm" len="sm"/>
          </a:ln>
        </p:spPr>
      </p:cxnSp>
      <p:sp>
        <p:nvSpPr>
          <p:cNvPr id="290" name="Google Shape;290;p16"/>
          <p:cNvSpPr txBox="1">
            <a:spLocks noGrp="1"/>
          </p:cNvSpPr>
          <p:nvPr>
            <p:ph type="body" idx="1"/>
          </p:nvPr>
        </p:nvSpPr>
        <p:spPr>
          <a:xfrm>
            <a:off x="525516" y="3417573"/>
            <a:ext cx="4593021" cy="2619839"/>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800"/>
              <a:buChar char="•"/>
            </a:pPr>
            <a:r>
              <a:rPr lang="en-US" sz="1800" dirty="0" smtClean="0">
                <a:highlight>
                  <a:srgbClr val="FFFF00"/>
                </a:highlight>
              </a:rPr>
              <a:t>We aim to launch with as many children in Years 3 to 6</a:t>
            </a:r>
            <a:r>
              <a:rPr lang="en-US" sz="1800" dirty="0">
                <a:highlight>
                  <a:srgbClr val="FFFF00"/>
                </a:highlight>
              </a:rPr>
              <a:t> </a:t>
            </a:r>
            <a:r>
              <a:rPr lang="en-US" sz="1800" dirty="0" smtClean="0">
                <a:highlight>
                  <a:srgbClr val="FFFF00"/>
                </a:highlight>
              </a:rPr>
              <a:t>as possible.</a:t>
            </a:r>
            <a:endParaRPr dirty="0"/>
          </a:p>
          <a:p>
            <a:pPr marL="228600" lvl="0" indent="-228600" algn="l" rtl="0">
              <a:lnSpc>
                <a:spcPct val="90000"/>
              </a:lnSpc>
              <a:spcBef>
                <a:spcPts val="1000"/>
              </a:spcBef>
              <a:spcAft>
                <a:spcPts val="0"/>
              </a:spcAft>
              <a:buClr>
                <a:schemeClr val="dk1"/>
              </a:buClr>
              <a:buSzPts val="1800"/>
              <a:buChar char="•"/>
            </a:pPr>
            <a:r>
              <a:rPr lang="en-US" sz="1800" dirty="0" smtClean="0"/>
              <a:t>By </a:t>
            </a:r>
            <a:r>
              <a:rPr lang="en-US" sz="1800" smtClean="0"/>
              <a:t>Monday </a:t>
            </a:r>
            <a:r>
              <a:rPr lang="en-US" sz="1800" smtClean="0"/>
              <a:t>11</a:t>
            </a:r>
            <a:r>
              <a:rPr lang="en-US" sz="1800" baseline="30000" smtClean="0"/>
              <a:t>th</a:t>
            </a:r>
            <a:r>
              <a:rPr lang="en-US" sz="1800" smtClean="0"/>
              <a:t> </a:t>
            </a:r>
            <a:r>
              <a:rPr lang="en-US" sz="1800" dirty="0" smtClean="0"/>
              <a:t>May, </a:t>
            </a:r>
            <a:r>
              <a:rPr lang="en-US" sz="1800" dirty="0"/>
              <a:t>everyone should have logged in and recorded their activity</a:t>
            </a:r>
            <a:endParaRPr dirty="0"/>
          </a:p>
          <a:p>
            <a:pPr marL="228600" lvl="0" indent="-228600" algn="l" rtl="0">
              <a:lnSpc>
                <a:spcPct val="90000"/>
              </a:lnSpc>
              <a:spcBef>
                <a:spcPts val="1000"/>
              </a:spcBef>
              <a:spcAft>
                <a:spcPts val="0"/>
              </a:spcAft>
              <a:buClr>
                <a:schemeClr val="dk1"/>
              </a:buClr>
              <a:buSzPts val="1800"/>
              <a:buChar char="•"/>
            </a:pPr>
            <a:r>
              <a:rPr lang="en-US" sz="1800" dirty="0"/>
              <a:t>Any </a:t>
            </a:r>
            <a:r>
              <a:rPr lang="en-US" sz="1800" dirty="0" smtClean="0"/>
              <a:t>questions, please ask </a:t>
            </a:r>
            <a:r>
              <a:rPr lang="en-US" sz="1800" dirty="0" err="1" smtClean="0"/>
              <a:t>Ms</a:t>
            </a:r>
            <a:r>
              <a:rPr lang="en-US" sz="1800" dirty="0" smtClean="0"/>
              <a:t> Pearce.</a:t>
            </a:r>
            <a:endParaRPr dirty="0"/>
          </a:p>
        </p:txBody>
      </p:sp>
      <p:pic>
        <p:nvPicPr>
          <p:cNvPr id="291" name="Google Shape;291;p16"/>
          <p:cNvPicPr preferRelativeResize="0"/>
          <p:nvPr/>
        </p:nvPicPr>
        <p:blipFill rotWithShape="1">
          <a:blip r:embed="rId4">
            <a:alphaModFix/>
          </a:blip>
          <a:srcRect/>
          <a:stretch/>
        </p:blipFill>
        <p:spPr>
          <a:xfrm>
            <a:off x="10135703" y="6054426"/>
            <a:ext cx="1850887" cy="597060"/>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774</TotalTime>
  <Words>773</Words>
  <Application>Microsoft Office PowerPoint</Application>
  <PresentationFormat>Widescreen</PresentationFormat>
  <Paragraphs>91</Paragraphs>
  <Slides>16</Slides>
  <Notes>16</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16</vt:i4>
      </vt:variant>
    </vt:vector>
  </HeadingPairs>
  <TitlesOfParts>
    <vt:vector size="20" baseType="lpstr">
      <vt:lpstr>Arial</vt:lpstr>
      <vt:lpstr>Calibri</vt:lpstr>
      <vt:lpstr>Office Theme</vt:lpstr>
      <vt:lpstr>Office Theme</vt:lpstr>
      <vt:lpstr>PowerPoint Presentation</vt:lpstr>
      <vt:lpstr>PowerPoint Presentation</vt:lpstr>
      <vt:lpstr>What is miMove?</vt:lpstr>
      <vt:lpstr>What counts as physical activity</vt:lpstr>
      <vt:lpstr>Why are we using miMove</vt:lpstr>
      <vt:lpstr>What is success</vt:lpstr>
      <vt:lpstr>Who will see your data</vt:lpstr>
      <vt:lpstr>miMove is not….</vt:lpstr>
      <vt:lpstr>What you need to do ... </vt:lpstr>
      <vt:lpstr>How to log an activity 1/6</vt:lpstr>
      <vt:lpstr>How to log an activity 2/6</vt:lpstr>
      <vt:lpstr>How to log an activity 3/6</vt:lpstr>
      <vt:lpstr>How to log an activity 4/6</vt:lpstr>
      <vt:lpstr>How to log an activity 5/6</vt:lpstr>
      <vt:lpstr>How to log an activity 6/6</vt:lpstr>
      <vt:lpstr>Launch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Dryer</dc:creator>
  <cp:lastModifiedBy>lesley pearce</cp:lastModifiedBy>
  <cp:revision>6</cp:revision>
  <dcterms:created xsi:type="dcterms:W3CDTF">2019-09-01T15:32:43Z</dcterms:created>
  <dcterms:modified xsi:type="dcterms:W3CDTF">2020-05-03T18:31:41Z</dcterms:modified>
</cp:coreProperties>
</file>